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26"/>
  </p:notesMasterIdLst>
  <p:sldIdLst>
    <p:sldId id="256" r:id="rId2"/>
    <p:sldId id="319" r:id="rId3"/>
    <p:sldId id="361" r:id="rId4"/>
    <p:sldId id="362" r:id="rId5"/>
    <p:sldId id="363" r:id="rId6"/>
    <p:sldId id="364" r:id="rId7"/>
    <p:sldId id="365" r:id="rId8"/>
    <p:sldId id="366" r:id="rId9"/>
    <p:sldId id="367" r:id="rId10"/>
    <p:sldId id="368" r:id="rId11"/>
    <p:sldId id="369" r:id="rId12"/>
    <p:sldId id="370" r:id="rId13"/>
    <p:sldId id="371" r:id="rId14"/>
    <p:sldId id="372" r:id="rId15"/>
    <p:sldId id="373" r:id="rId16"/>
    <p:sldId id="374" r:id="rId17"/>
    <p:sldId id="375" r:id="rId18"/>
    <p:sldId id="376" r:id="rId19"/>
    <p:sldId id="377" r:id="rId20"/>
    <p:sldId id="378" r:id="rId21"/>
    <p:sldId id="379" r:id="rId22"/>
    <p:sldId id="380" r:id="rId23"/>
    <p:sldId id="381" r:id="rId24"/>
    <p:sldId id="261"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A7A3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35" autoAdjust="0"/>
    <p:restoredTop sz="96056" autoAdjust="0"/>
  </p:normalViewPr>
  <p:slideViewPr>
    <p:cSldViewPr snapToGrid="0">
      <p:cViewPr varScale="1">
        <p:scale>
          <a:sx n="107" d="100"/>
          <a:sy n="107" d="100"/>
        </p:scale>
        <p:origin x="618"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32681D7-F947-4A2A-A7C5-DD6C9DD69799}" type="datetimeFigureOut">
              <a:rPr lang="ru-RU" smtClean="0"/>
              <a:t>05.11.2022</a:t>
            </a:fld>
            <a:endParaRPr lang="ru-RU"/>
          </a:p>
        </p:txBody>
      </p:sp>
      <p:sp>
        <p:nvSpPr>
          <p:cNvPr id="4" name="Образ слайда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RU"/>
          </a:p>
        </p:txBody>
      </p:sp>
      <p:sp>
        <p:nvSpPr>
          <p:cNvPr id="5" name="Заметки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6" name="Нижний колонтитул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7" name="Номер слайда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A36A695-CA41-4F4A-B206-B5558F9389E3}" type="slidenum">
              <a:rPr lang="ru-RU" smtClean="0"/>
              <a:t>‹#›</a:t>
            </a:fld>
            <a:endParaRPr lang="ru-RU"/>
          </a:p>
        </p:txBody>
      </p:sp>
    </p:spTree>
    <p:extLst>
      <p:ext uri="{BB962C8B-B14F-4D97-AF65-F5344CB8AC3E}">
        <p14:creationId xmlns:p14="http://schemas.microsoft.com/office/powerpoint/2010/main" val="7636975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ru-RU" smtClean="0"/>
              <a:t>Образец заголовка</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smtClean="0"/>
              <a:t>Образец подзаголовка</a:t>
            </a:r>
            <a:endParaRPr lang="en-US" dirty="0"/>
          </a:p>
        </p:txBody>
      </p:sp>
      <p:sp>
        <p:nvSpPr>
          <p:cNvPr id="4" name="Date Placeholder 3"/>
          <p:cNvSpPr>
            <a:spLocks noGrp="1"/>
          </p:cNvSpPr>
          <p:nvPr>
            <p:ph type="dt" sz="half" idx="10"/>
          </p:nvPr>
        </p:nvSpPr>
        <p:spPr/>
        <p:txBody>
          <a:bodyPr/>
          <a:lstStyle/>
          <a:p>
            <a:fld id="{3D5C11EB-D329-41AC-A27B-AABF4C979710}" type="datetimeFigureOut">
              <a:rPr lang="ru-RU" smtClean="0"/>
              <a:t>05.11.2022</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A3B2F6E2-0908-4D29-8778-2BC2E0C33BC7}" type="slidenum">
              <a:rPr lang="ru-RU" smtClean="0"/>
              <a:t>‹#›</a:t>
            </a:fld>
            <a:endParaRPr lang="ru-RU"/>
          </a:p>
        </p:txBody>
      </p:sp>
    </p:spTree>
    <p:extLst>
      <p:ext uri="{BB962C8B-B14F-4D97-AF65-F5344CB8AC3E}">
        <p14:creationId xmlns:p14="http://schemas.microsoft.com/office/powerpoint/2010/main" val="22708265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smtClean="0"/>
              <a:t>Образец заголовка</a:t>
            </a:r>
            <a:endParaRPr lang="en-US" dirty="0"/>
          </a:p>
        </p:txBody>
      </p:sp>
      <p:sp>
        <p:nvSpPr>
          <p:cNvPr id="3" name="Vertical Text Placeholder 2"/>
          <p:cNvSpPr>
            <a:spLocks noGrp="1"/>
          </p:cNvSpPr>
          <p:nvPr>
            <p:ph type="body" orient="vert" idx="1"/>
          </p:nvPr>
        </p:nvSpPr>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Date Placeholder 3"/>
          <p:cNvSpPr>
            <a:spLocks noGrp="1"/>
          </p:cNvSpPr>
          <p:nvPr>
            <p:ph type="dt" sz="half" idx="10"/>
          </p:nvPr>
        </p:nvSpPr>
        <p:spPr/>
        <p:txBody>
          <a:bodyPr/>
          <a:lstStyle/>
          <a:p>
            <a:fld id="{3D5C11EB-D329-41AC-A27B-AABF4C979710}" type="datetimeFigureOut">
              <a:rPr lang="ru-RU" smtClean="0"/>
              <a:t>05.11.2022</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A3B2F6E2-0908-4D29-8778-2BC2E0C33BC7}" type="slidenum">
              <a:rPr lang="ru-RU" smtClean="0"/>
              <a:t>‹#›</a:t>
            </a:fld>
            <a:endParaRPr lang="ru-RU"/>
          </a:p>
        </p:txBody>
      </p:sp>
    </p:spTree>
    <p:extLst>
      <p:ext uri="{BB962C8B-B14F-4D97-AF65-F5344CB8AC3E}">
        <p14:creationId xmlns:p14="http://schemas.microsoft.com/office/powerpoint/2010/main" val="37314090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ru-RU" smtClean="0"/>
              <a:t>Образец заголовка</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Date Placeholder 3"/>
          <p:cNvSpPr>
            <a:spLocks noGrp="1"/>
          </p:cNvSpPr>
          <p:nvPr>
            <p:ph type="dt" sz="half" idx="10"/>
          </p:nvPr>
        </p:nvSpPr>
        <p:spPr/>
        <p:txBody>
          <a:bodyPr/>
          <a:lstStyle/>
          <a:p>
            <a:fld id="{3D5C11EB-D329-41AC-A27B-AABF4C979710}" type="datetimeFigureOut">
              <a:rPr lang="ru-RU" smtClean="0"/>
              <a:t>05.11.2022</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A3B2F6E2-0908-4D29-8778-2BC2E0C33BC7}" type="slidenum">
              <a:rPr lang="ru-RU" smtClean="0"/>
              <a:t>‹#›</a:t>
            </a:fld>
            <a:endParaRPr lang="ru-RU"/>
          </a:p>
        </p:txBody>
      </p:sp>
    </p:spTree>
    <p:extLst>
      <p:ext uri="{BB962C8B-B14F-4D97-AF65-F5344CB8AC3E}">
        <p14:creationId xmlns:p14="http://schemas.microsoft.com/office/powerpoint/2010/main" val="16917684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smtClean="0"/>
              <a:t>Образец заголовка</a:t>
            </a:r>
            <a:endParaRPr lang="en-US" dirty="0"/>
          </a:p>
        </p:txBody>
      </p:sp>
      <p:sp>
        <p:nvSpPr>
          <p:cNvPr id="3" name="Content Placeholder 2"/>
          <p:cNvSpPr>
            <a:spLocks noGrp="1"/>
          </p:cNvSpPr>
          <p:nvPr>
            <p:ph idx="1"/>
          </p:nvPr>
        </p:nvSpPr>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Date Placeholder 3"/>
          <p:cNvSpPr>
            <a:spLocks noGrp="1"/>
          </p:cNvSpPr>
          <p:nvPr>
            <p:ph type="dt" sz="half" idx="10"/>
          </p:nvPr>
        </p:nvSpPr>
        <p:spPr/>
        <p:txBody>
          <a:bodyPr/>
          <a:lstStyle/>
          <a:p>
            <a:fld id="{3D5C11EB-D329-41AC-A27B-AABF4C979710}" type="datetimeFigureOut">
              <a:rPr lang="ru-RU" smtClean="0"/>
              <a:t>05.11.2022</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A3B2F6E2-0908-4D29-8778-2BC2E0C33BC7}" type="slidenum">
              <a:rPr lang="ru-RU" smtClean="0"/>
              <a:t>‹#›</a:t>
            </a:fld>
            <a:endParaRPr lang="ru-RU"/>
          </a:p>
        </p:txBody>
      </p:sp>
    </p:spTree>
    <p:extLst>
      <p:ext uri="{BB962C8B-B14F-4D97-AF65-F5344CB8AC3E}">
        <p14:creationId xmlns:p14="http://schemas.microsoft.com/office/powerpoint/2010/main" val="38261069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ru-RU" smtClean="0"/>
              <a:t>Образец заголовка</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smtClean="0"/>
              <a:t>Образец текста</a:t>
            </a:r>
          </a:p>
        </p:txBody>
      </p:sp>
      <p:sp>
        <p:nvSpPr>
          <p:cNvPr id="4" name="Date Placeholder 3"/>
          <p:cNvSpPr>
            <a:spLocks noGrp="1"/>
          </p:cNvSpPr>
          <p:nvPr>
            <p:ph type="dt" sz="half" idx="10"/>
          </p:nvPr>
        </p:nvSpPr>
        <p:spPr/>
        <p:txBody>
          <a:bodyPr/>
          <a:lstStyle/>
          <a:p>
            <a:fld id="{3D5C11EB-D329-41AC-A27B-AABF4C979710}" type="datetimeFigureOut">
              <a:rPr lang="ru-RU" smtClean="0"/>
              <a:t>05.11.2022</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A3B2F6E2-0908-4D29-8778-2BC2E0C33BC7}" type="slidenum">
              <a:rPr lang="ru-RU" smtClean="0"/>
              <a:t>‹#›</a:t>
            </a:fld>
            <a:endParaRPr lang="ru-RU"/>
          </a:p>
        </p:txBody>
      </p:sp>
    </p:spTree>
    <p:extLst>
      <p:ext uri="{BB962C8B-B14F-4D97-AF65-F5344CB8AC3E}">
        <p14:creationId xmlns:p14="http://schemas.microsoft.com/office/powerpoint/2010/main" val="20865394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smtClean="0"/>
              <a:t>Образец заголовка</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5" name="Date Placeholder 4"/>
          <p:cNvSpPr>
            <a:spLocks noGrp="1"/>
          </p:cNvSpPr>
          <p:nvPr>
            <p:ph type="dt" sz="half" idx="10"/>
          </p:nvPr>
        </p:nvSpPr>
        <p:spPr/>
        <p:txBody>
          <a:bodyPr/>
          <a:lstStyle/>
          <a:p>
            <a:fld id="{3D5C11EB-D329-41AC-A27B-AABF4C979710}" type="datetimeFigureOut">
              <a:rPr lang="ru-RU" smtClean="0"/>
              <a:t>05.11.2022</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A3B2F6E2-0908-4D29-8778-2BC2E0C33BC7}" type="slidenum">
              <a:rPr lang="ru-RU" smtClean="0"/>
              <a:t>‹#›</a:t>
            </a:fld>
            <a:endParaRPr lang="ru-RU"/>
          </a:p>
        </p:txBody>
      </p:sp>
    </p:spTree>
    <p:extLst>
      <p:ext uri="{BB962C8B-B14F-4D97-AF65-F5344CB8AC3E}">
        <p14:creationId xmlns:p14="http://schemas.microsoft.com/office/powerpoint/2010/main" val="26599310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ru-RU" smtClean="0"/>
              <a:t>Образец заголовка</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4" name="Content Placeholder 3"/>
          <p:cNvSpPr>
            <a:spLocks noGrp="1"/>
          </p:cNvSpPr>
          <p:nvPr>
            <p:ph sz="half" idx="2"/>
          </p:nvPr>
        </p:nvSpPr>
        <p:spPr>
          <a:xfrm>
            <a:off x="839788" y="2505075"/>
            <a:ext cx="5157787" cy="3684588"/>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6" name="Content Placeholder 5"/>
          <p:cNvSpPr>
            <a:spLocks noGrp="1"/>
          </p:cNvSpPr>
          <p:nvPr>
            <p:ph sz="quarter" idx="4"/>
          </p:nvPr>
        </p:nvSpPr>
        <p:spPr>
          <a:xfrm>
            <a:off x="6172200" y="2505075"/>
            <a:ext cx="5183188" cy="3684588"/>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7" name="Date Placeholder 6"/>
          <p:cNvSpPr>
            <a:spLocks noGrp="1"/>
          </p:cNvSpPr>
          <p:nvPr>
            <p:ph type="dt" sz="half" idx="10"/>
          </p:nvPr>
        </p:nvSpPr>
        <p:spPr/>
        <p:txBody>
          <a:bodyPr/>
          <a:lstStyle/>
          <a:p>
            <a:fld id="{3D5C11EB-D329-41AC-A27B-AABF4C979710}" type="datetimeFigureOut">
              <a:rPr lang="ru-RU" smtClean="0"/>
              <a:t>05.11.2022</a:t>
            </a:fld>
            <a:endParaRPr lang="ru-RU"/>
          </a:p>
        </p:txBody>
      </p:sp>
      <p:sp>
        <p:nvSpPr>
          <p:cNvPr id="8" name="Footer Placeholder 7"/>
          <p:cNvSpPr>
            <a:spLocks noGrp="1"/>
          </p:cNvSpPr>
          <p:nvPr>
            <p:ph type="ftr" sz="quarter" idx="11"/>
          </p:nvPr>
        </p:nvSpPr>
        <p:spPr/>
        <p:txBody>
          <a:bodyPr/>
          <a:lstStyle/>
          <a:p>
            <a:endParaRPr lang="ru-RU"/>
          </a:p>
        </p:txBody>
      </p:sp>
      <p:sp>
        <p:nvSpPr>
          <p:cNvPr id="9" name="Slide Number Placeholder 8"/>
          <p:cNvSpPr>
            <a:spLocks noGrp="1"/>
          </p:cNvSpPr>
          <p:nvPr>
            <p:ph type="sldNum" sz="quarter" idx="12"/>
          </p:nvPr>
        </p:nvSpPr>
        <p:spPr/>
        <p:txBody>
          <a:bodyPr/>
          <a:lstStyle/>
          <a:p>
            <a:fld id="{A3B2F6E2-0908-4D29-8778-2BC2E0C33BC7}" type="slidenum">
              <a:rPr lang="ru-RU" smtClean="0"/>
              <a:t>‹#›</a:t>
            </a:fld>
            <a:endParaRPr lang="ru-RU"/>
          </a:p>
        </p:txBody>
      </p:sp>
    </p:spTree>
    <p:extLst>
      <p:ext uri="{BB962C8B-B14F-4D97-AF65-F5344CB8AC3E}">
        <p14:creationId xmlns:p14="http://schemas.microsoft.com/office/powerpoint/2010/main" val="18033178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smtClean="0"/>
              <a:t>Образец заголовка</a:t>
            </a:r>
            <a:endParaRPr lang="en-US" dirty="0"/>
          </a:p>
        </p:txBody>
      </p:sp>
      <p:sp>
        <p:nvSpPr>
          <p:cNvPr id="3" name="Date Placeholder 2"/>
          <p:cNvSpPr>
            <a:spLocks noGrp="1"/>
          </p:cNvSpPr>
          <p:nvPr>
            <p:ph type="dt" sz="half" idx="10"/>
          </p:nvPr>
        </p:nvSpPr>
        <p:spPr/>
        <p:txBody>
          <a:bodyPr/>
          <a:lstStyle/>
          <a:p>
            <a:fld id="{3D5C11EB-D329-41AC-A27B-AABF4C979710}" type="datetimeFigureOut">
              <a:rPr lang="ru-RU" smtClean="0"/>
              <a:t>05.11.2022</a:t>
            </a:fld>
            <a:endParaRPr lang="ru-RU"/>
          </a:p>
        </p:txBody>
      </p:sp>
      <p:sp>
        <p:nvSpPr>
          <p:cNvPr id="4" name="Footer Placeholder 3"/>
          <p:cNvSpPr>
            <a:spLocks noGrp="1"/>
          </p:cNvSpPr>
          <p:nvPr>
            <p:ph type="ftr" sz="quarter" idx="11"/>
          </p:nvPr>
        </p:nvSpPr>
        <p:spPr/>
        <p:txBody>
          <a:bodyPr/>
          <a:lstStyle/>
          <a:p>
            <a:endParaRPr lang="ru-RU"/>
          </a:p>
        </p:txBody>
      </p:sp>
      <p:sp>
        <p:nvSpPr>
          <p:cNvPr id="5" name="Slide Number Placeholder 4"/>
          <p:cNvSpPr>
            <a:spLocks noGrp="1"/>
          </p:cNvSpPr>
          <p:nvPr>
            <p:ph type="sldNum" sz="quarter" idx="12"/>
          </p:nvPr>
        </p:nvSpPr>
        <p:spPr/>
        <p:txBody>
          <a:bodyPr/>
          <a:lstStyle/>
          <a:p>
            <a:fld id="{A3B2F6E2-0908-4D29-8778-2BC2E0C33BC7}" type="slidenum">
              <a:rPr lang="ru-RU" smtClean="0"/>
              <a:t>‹#›</a:t>
            </a:fld>
            <a:endParaRPr lang="ru-RU"/>
          </a:p>
        </p:txBody>
      </p:sp>
    </p:spTree>
    <p:extLst>
      <p:ext uri="{BB962C8B-B14F-4D97-AF65-F5344CB8AC3E}">
        <p14:creationId xmlns:p14="http://schemas.microsoft.com/office/powerpoint/2010/main" val="41025473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D5C11EB-D329-41AC-A27B-AABF4C979710}" type="datetimeFigureOut">
              <a:rPr lang="ru-RU" smtClean="0"/>
              <a:t>05.11.2022</a:t>
            </a:fld>
            <a:endParaRPr lang="ru-RU"/>
          </a:p>
        </p:txBody>
      </p:sp>
      <p:sp>
        <p:nvSpPr>
          <p:cNvPr id="3" name="Footer Placeholder 2"/>
          <p:cNvSpPr>
            <a:spLocks noGrp="1"/>
          </p:cNvSpPr>
          <p:nvPr>
            <p:ph type="ftr" sz="quarter" idx="11"/>
          </p:nvPr>
        </p:nvSpPr>
        <p:spPr/>
        <p:txBody>
          <a:bodyPr/>
          <a:lstStyle/>
          <a:p>
            <a:endParaRPr lang="ru-RU"/>
          </a:p>
        </p:txBody>
      </p:sp>
      <p:sp>
        <p:nvSpPr>
          <p:cNvPr id="4" name="Slide Number Placeholder 3"/>
          <p:cNvSpPr>
            <a:spLocks noGrp="1"/>
          </p:cNvSpPr>
          <p:nvPr>
            <p:ph type="sldNum" sz="quarter" idx="12"/>
          </p:nvPr>
        </p:nvSpPr>
        <p:spPr/>
        <p:txBody>
          <a:bodyPr/>
          <a:lstStyle/>
          <a:p>
            <a:fld id="{A3B2F6E2-0908-4D29-8778-2BC2E0C33BC7}" type="slidenum">
              <a:rPr lang="ru-RU" smtClean="0"/>
              <a:t>‹#›</a:t>
            </a:fld>
            <a:endParaRPr lang="ru-RU"/>
          </a:p>
        </p:txBody>
      </p:sp>
    </p:spTree>
    <p:extLst>
      <p:ext uri="{BB962C8B-B14F-4D97-AF65-F5344CB8AC3E}">
        <p14:creationId xmlns:p14="http://schemas.microsoft.com/office/powerpoint/2010/main" val="13520624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ru-RU" smtClean="0"/>
              <a:t>Образец заголовка</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smtClean="0"/>
              <a:t>Образец текста</a:t>
            </a:r>
          </a:p>
        </p:txBody>
      </p:sp>
      <p:sp>
        <p:nvSpPr>
          <p:cNvPr id="5" name="Date Placeholder 4"/>
          <p:cNvSpPr>
            <a:spLocks noGrp="1"/>
          </p:cNvSpPr>
          <p:nvPr>
            <p:ph type="dt" sz="half" idx="10"/>
          </p:nvPr>
        </p:nvSpPr>
        <p:spPr/>
        <p:txBody>
          <a:bodyPr/>
          <a:lstStyle/>
          <a:p>
            <a:fld id="{3D5C11EB-D329-41AC-A27B-AABF4C979710}" type="datetimeFigureOut">
              <a:rPr lang="ru-RU" smtClean="0"/>
              <a:t>05.11.2022</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A3B2F6E2-0908-4D29-8778-2BC2E0C33BC7}" type="slidenum">
              <a:rPr lang="ru-RU" smtClean="0"/>
              <a:t>‹#›</a:t>
            </a:fld>
            <a:endParaRPr lang="ru-RU"/>
          </a:p>
        </p:txBody>
      </p:sp>
    </p:spTree>
    <p:extLst>
      <p:ext uri="{BB962C8B-B14F-4D97-AF65-F5344CB8AC3E}">
        <p14:creationId xmlns:p14="http://schemas.microsoft.com/office/powerpoint/2010/main" val="26446839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ru-RU" smtClean="0"/>
              <a:t>Образец заголовка</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ru-RU" smtClean="0"/>
              <a:t>Вставка рисунка</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smtClean="0"/>
              <a:t>Образец текста</a:t>
            </a:r>
          </a:p>
        </p:txBody>
      </p:sp>
      <p:sp>
        <p:nvSpPr>
          <p:cNvPr id="5" name="Date Placeholder 4"/>
          <p:cNvSpPr>
            <a:spLocks noGrp="1"/>
          </p:cNvSpPr>
          <p:nvPr>
            <p:ph type="dt" sz="half" idx="10"/>
          </p:nvPr>
        </p:nvSpPr>
        <p:spPr/>
        <p:txBody>
          <a:bodyPr/>
          <a:lstStyle/>
          <a:p>
            <a:fld id="{3D5C11EB-D329-41AC-A27B-AABF4C979710}" type="datetimeFigureOut">
              <a:rPr lang="ru-RU" smtClean="0"/>
              <a:t>05.11.2022</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A3B2F6E2-0908-4D29-8778-2BC2E0C33BC7}" type="slidenum">
              <a:rPr lang="ru-RU" smtClean="0"/>
              <a:t>‹#›</a:t>
            </a:fld>
            <a:endParaRPr lang="ru-RU"/>
          </a:p>
        </p:txBody>
      </p:sp>
    </p:spTree>
    <p:extLst>
      <p:ext uri="{BB962C8B-B14F-4D97-AF65-F5344CB8AC3E}">
        <p14:creationId xmlns:p14="http://schemas.microsoft.com/office/powerpoint/2010/main" val="7490851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smtClean="0"/>
              <a:t>Образец заголовка</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D5C11EB-D329-41AC-A27B-AABF4C979710}" type="datetimeFigureOut">
              <a:rPr lang="ru-RU" smtClean="0"/>
              <a:t>05.11.2022</a:t>
            </a:fld>
            <a:endParaRPr lang="ru-RU"/>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3B2F6E2-0908-4D29-8778-2BC2E0C33BC7}" type="slidenum">
              <a:rPr lang="ru-RU" smtClean="0"/>
              <a:t>‹#›</a:t>
            </a:fld>
            <a:endParaRPr lang="ru-RU"/>
          </a:p>
        </p:txBody>
      </p:sp>
    </p:spTree>
    <p:extLst>
      <p:ext uri="{BB962C8B-B14F-4D97-AF65-F5344CB8AC3E}">
        <p14:creationId xmlns:p14="http://schemas.microsoft.com/office/powerpoint/2010/main" val="254676090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10.jpeg"/></Relationships>
</file>

<file path=ppt/slides/_rels/slide1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2.jpg"/><Relationship Id="rId1" Type="http://schemas.openxmlformats.org/officeDocument/2006/relationships/slideLayout" Target="../slideLayouts/slideLayout1.xml"/><Relationship Id="rId5" Type="http://schemas.openxmlformats.org/officeDocument/2006/relationships/image" Target="../media/image13.jpe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14.jpeg"/></Relationships>
</file>

<file path=ppt/slides/_rels/slide1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5.jpeg"/></Relationships>
</file>

<file path=ppt/slides/_rels/slide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6.jpeg"/></Relationships>
</file>

<file path=ppt/slides/_rels/slide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7.jpeg"/></Relationships>
</file>

<file path=ppt/slides/_rels/slide8.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2.jpg"/><Relationship Id="rId1" Type="http://schemas.openxmlformats.org/officeDocument/2006/relationships/slideLayout" Target="../slideLayouts/slideLayout1.xml"/><Relationship Id="rId5" Type="http://schemas.openxmlformats.org/officeDocument/2006/relationships/image" Target="../media/image9.jpe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2.jp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extBox 4"/>
          <p:cNvSpPr txBox="1"/>
          <p:nvPr/>
        </p:nvSpPr>
        <p:spPr>
          <a:xfrm>
            <a:off x="862724" y="595533"/>
            <a:ext cx="6160140" cy="558354"/>
          </a:xfrm>
          <a:prstGeom prst="rect">
            <a:avLst/>
          </a:prstGeom>
          <a:noFill/>
        </p:spPr>
        <p:txBody>
          <a:bodyPr wrap="none" lIns="65274" tIns="32637" rIns="65274" bIns="32637" rtlCol="0">
            <a:spAutoFit/>
          </a:bodyPr>
          <a:lstStyle/>
          <a:p>
            <a:r>
              <a:rPr lang="ru-RU" sz="3200" b="1" dirty="0" smtClean="0">
                <a:solidFill>
                  <a:schemeClr val="bg1"/>
                </a:solidFill>
                <a:latin typeface="Arial" panose="020B0604020202020204" pitchFamily="34" charset="0"/>
                <a:cs typeface="Arial" panose="020B0604020202020204" pitchFamily="34" charset="0"/>
              </a:rPr>
              <a:t>Язык программирования С++</a:t>
            </a:r>
            <a:endParaRPr lang="ru-RU" sz="3200" b="1" dirty="0">
              <a:solidFill>
                <a:schemeClr val="bg1"/>
              </a:solidFill>
              <a:latin typeface="Arial" panose="020B0604020202020204" pitchFamily="34" charset="0"/>
              <a:cs typeface="Arial" panose="020B0604020202020204" pitchFamily="34" charset="0"/>
            </a:endParaRPr>
          </a:p>
        </p:txBody>
      </p:sp>
      <p:sp>
        <p:nvSpPr>
          <p:cNvPr id="6" name="TextBox 5"/>
          <p:cNvSpPr txBox="1"/>
          <p:nvPr/>
        </p:nvSpPr>
        <p:spPr>
          <a:xfrm>
            <a:off x="862724" y="4747827"/>
            <a:ext cx="8543613" cy="1912571"/>
          </a:xfrm>
          <a:prstGeom prst="rect">
            <a:avLst/>
          </a:prstGeom>
          <a:noFill/>
        </p:spPr>
        <p:txBody>
          <a:bodyPr wrap="none" lIns="65274" tIns="32637" rIns="65274" bIns="32637" rtlCol="0">
            <a:spAutoFit/>
          </a:bodyPr>
          <a:lstStyle>
            <a:defPPr>
              <a:defRPr lang="ru-RU"/>
            </a:defPPr>
            <a:lvl1pPr>
              <a:defRPr sz="2300">
                <a:solidFill>
                  <a:schemeClr val="bg1"/>
                </a:solidFill>
                <a:latin typeface="Gilroy" pitchFamily="50" charset="-52"/>
              </a:defRPr>
            </a:lvl1pPr>
          </a:lstStyle>
          <a:p>
            <a:r>
              <a:rPr lang="ru-RU" sz="2400" dirty="0" smtClean="0">
                <a:latin typeface="Arial" panose="020B0604020202020204" pitchFamily="34" charset="0"/>
                <a:cs typeface="Arial" panose="020B0604020202020204" pitchFamily="34" charset="0"/>
              </a:rPr>
              <a:t>Преподаватели</a:t>
            </a:r>
            <a:r>
              <a:rPr lang="en-US" sz="2400" dirty="0" smtClean="0">
                <a:latin typeface="Arial" panose="020B0604020202020204" pitchFamily="34" charset="0"/>
                <a:cs typeface="Arial" panose="020B0604020202020204" pitchFamily="34" charset="0"/>
              </a:rPr>
              <a:t>:</a:t>
            </a:r>
            <a:endParaRPr lang="ru-RU" sz="2400" dirty="0" smtClean="0">
              <a:latin typeface="Arial" panose="020B0604020202020204" pitchFamily="34" charset="0"/>
              <a:cs typeface="Arial" panose="020B0604020202020204" pitchFamily="34" charset="0"/>
            </a:endParaRPr>
          </a:p>
          <a:p>
            <a:r>
              <a:rPr lang="ru-RU" sz="2400" dirty="0" smtClean="0">
                <a:latin typeface="Arial" panose="020B0604020202020204" pitchFamily="34" charset="0"/>
                <a:cs typeface="Arial" panose="020B0604020202020204" pitchFamily="34" charset="0"/>
              </a:rPr>
              <a:t>Пысин Максим Дмитриевич, ассистент кафедры ИКТ</a:t>
            </a:r>
          </a:p>
          <a:p>
            <a:r>
              <a:rPr lang="ru-RU" sz="2400" dirty="0" smtClean="0">
                <a:latin typeface="Arial" panose="020B0604020202020204" pitchFamily="34" charset="0"/>
                <a:cs typeface="Arial" panose="020B0604020202020204" pitchFamily="34" charset="0"/>
              </a:rPr>
              <a:t>Краснов Дмитрий Олегович, аспирант кафедры ИКТ</a:t>
            </a:r>
          </a:p>
          <a:p>
            <a:r>
              <a:rPr lang="ru-RU" sz="2400" dirty="0" smtClean="0">
                <a:latin typeface="Arial" panose="020B0604020202020204" pitchFamily="34" charset="0"/>
                <a:cs typeface="Arial" panose="020B0604020202020204" pitchFamily="34" charset="0"/>
              </a:rPr>
              <a:t>Лобанов Алексей Владимирович, аспирант кафедры ИКТ</a:t>
            </a:r>
          </a:p>
          <a:p>
            <a:r>
              <a:rPr lang="ru-RU" sz="2400" dirty="0" smtClean="0">
                <a:latin typeface="Arial" panose="020B0604020202020204" pitchFamily="34" charset="0"/>
                <a:cs typeface="Arial" panose="020B0604020202020204" pitchFamily="34" charset="0"/>
              </a:rPr>
              <a:t>Крашенинников Роман Сергеевич, аспирант кафедры ИКТ</a:t>
            </a:r>
            <a:endParaRPr lang="ru-RU" sz="2400" dirty="0">
              <a:latin typeface="Arial" panose="020B0604020202020204" pitchFamily="34" charset="0"/>
              <a:cs typeface="Arial" panose="020B0604020202020204" pitchFamily="34" charset="0"/>
            </a:endParaRPr>
          </a:p>
        </p:txBody>
      </p:sp>
      <p:sp>
        <p:nvSpPr>
          <p:cNvPr id="4" name="TextBox 3"/>
          <p:cNvSpPr txBox="1"/>
          <p:nvPr/>
        </p:nvSpPr>
        <p:spPr>
          <a:xfrm>
            <a:off x="841960" y="2703547"/>
            <a:ext cx="10508080" cy="758409"/>
          </a:xfrm>
          <a:prstGeom prst="rect">
            <a:avLst/>
          </a:prstGeom>
          <a:noFill/>
        </p:spPr>
        <p:txBody>
          <a:bodyPr wrap="square" lIns="65274" tIns="32637" rIns="65274" bIns="32637" rtlCol="0">
            <a:spAutoFit/>
          </a:bodyPr>
          <a:lstStyle/>
          <a:p>
            <a:pPr algn="ctr"/>
            <a:r>
              <a:rPr lang="ru-RU" sz="4500" b="1" dirty="0" smtClean="0">
                <a:solidFill>
                  <a:schemeClr val="bg1"/>
                </a:solidFill>
                <a:latin typeface="Arial" panose="020B0604020202020204" pitchFamily="34" charset="0"/>
                <a:cs typeface="Arial" panose="020B0604020202020204" pitchFamily="34" charset="0"/>
              </a:rPr>
              <a:t>Алгоритмы и предикаты</a:t>
            </a:r>
            <a:r>
              <a:rPr lang="ru-RU" sz="4500" b="1" dirty="0" smtClean="0">
                <a:solidFill>
                  <a:schemeClr val="bg1"/>
                </a:solidFill>
                <a:latin typeface="Arial" panose="020B0604020202020204" pitchFamily="34" charset="0"/>
                <a:cs typeface="Arial" panose="020B0604020202020204" pitchFamily="34" charset="0"/>
              </a:rPr>
              <a:t>.</a:t>
            </a:r>
            <a:endParaRPr lang="ru-RU" sz="4500"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3948255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5" y="481752"/>
            <a:ext cx="7725544"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ru-RU" sz="3200" dirty="0" smtClean="0">
                <a:solidFill>
                  <a:schemeClr val="accent1">
                    <a:lumMod val="75000"/>
                  </a:schemeClr>
                </a:solidFill>
                <a:latin typeface="Arial" panose="020B0604020202020204" pitchFamily="34" charset="0"/>
                <a:cs typeface="Arial" panose="020B0604020202020204" pitchFamily="34" charset="0"/>
              </a:rPr>
              <a:t>Функтор</a:t>
            </a:r>
            <a:endParaRPr lang="ru-RU" sz="3200" dirty="0">
              <a:solidFill>
                <a:schemeClr val="accent1">
                  <a:lumMod val="75000"/>
                </a:schemeClr>
              </a:solidFill>
              <a:latin typeface="Arial" panose="020B0604020202020204" pitchFamily="34" charset="0"/>
              <a:cs typeface="Arial" panose="020B0604020202020204" pitchFamily="34" charset="0"/>
            </a:endParaRP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 name="Номер слайда 1"/>
          <p:cNvSpPr>
            <a:spLocks noGrp="1"/>
          </p:cNvSpPr>
          <p:nvPr>
            <p:ph type="sldNum" sz="quarter" idx="12"/>
          </p:nvPr>
        </p:nvSpPr>
        <p:spPr>
          <a:xfrm>
            <a:off x="10513589" y="6356353"/>
            <a:ext cx="1187570" cy="365125"/>
          </a:xfrm>
        </p:spPr>
        <p:txBody>
          <a:bodyPr/>
          <a:lstStyle/>
          <a:p>
            <a:fld id="{9DD0990C-240E-4F6D-96E9-50DBAF192F56}" type="slidenum">
              <a:rPr lang="ru-RU" smtClean="0">
                <a:latin typeface="Arial" panose="020B0604020202020204" pitchFamily="34" charset="0"/>
                <a:cs typeface="Arial" panose="020B0604020202020204" pitchFamily="34" charset="0"/>
              </a:rPr>
              <a:t>10</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p:sp>
        <p:nvSpPr>
          <p:cNvPr id="9" name="Прямоугольник 8"/>
          <p:cNvSpPr/>
          <p:nvPr/>
        </p:nvSpPr>
        <p:spPr>
          <a:xfrm>
            <a:off x="493417" y="1099647"/>
            <a:ext cx="10763419" cy="923330"/>
          </a:xfrm>
          <a:prstGeom prst="rect">
            <a:avLst/>
          </a:prstGeom>
        </p:spPr>
        <p:txBody>
          <a:bodyPr wrap="square">
            <a:spAutoFit/>
          </a:bodyPr>
          <a:lstStyle/>
          <a:p>
            <a:r>
              <a:rPr lang="ru-RU" dirty="0"/>
              <a:t>Функторы в C++ являются сокращением от "</a:t>
            </a:r>
            <a:r>
              <a:rPr lang="ru-RU" b="1" dirty="0"/>
              <a:t>функциональные объекты</a:t>
            </a:r>
            <a:r>
              <a:rPr lang="ru-RU" dirty="0"/>
              <a:t>". </a:t>
            </a:r>
            <a:r>
              <a:rPr lang="ru-RU" b="1" dirty="0"/>
              <a:t>Функциональный объект</a:t>
            </a:r>
            <a:r>
              <a:rPr lang="ru-RU" dirty="0"/>
              <a:t> является экземпляром класса С++, в котором определён </a:t>
            </a:r>
            <a:r>
              <a:rPr lang="ru-RU" dirty="0" err="1"/>
              <a:t>operator</a:t>
            </a:r>
            <a:r>
              <a:rPr lang="ru-RU" dirty="0"/>
              <a:t>(). Если вы определите </a:t>
            </a:r>
            <a:r>
              <a:rPr lang="ru-RU" dirty="0" err="1"/>
              <a:t>operator</a:t>
            </a:r>
            <a:r>
              <a:rPr lang="ru-RU" dirty="0"/>
              <a:t>() для C++ класса, то вы получите объект, который действует как функция, но может также хранить </a:t>
            </a:r>
            <a:r>
              <a:rPr lang="ru-RU" dirty="0" smtClean="0"/>
              <a:t>состояние.</a:t>
            </a:r>
            <a:endParaRPr lang="ru-RU" dirty="0"/>
          </a:p>
        </p:txBody>
      </p:sp>
      <p:sp>
        <p:nvSpPr>
          <p:cNvPr id="10" name="Прямоугольник 9"/>
          <p:cNvSpPr/>
          <p:nvPr/>
        </p:nvSpPr>
        <p:spPr>
          <a:xfrm>
            <a:off x="704393" y="2513936"/>
            <a:ext cx="6096000" cy="3416320"/>
          </a:xfrm>
          <a:prstGeom prst="rect">
            <a:avLst/>
          </a:prstGeom>
        </p:spPr>
        <p:txBody>
          <a:bodyPr>
            <a:spAutoFit/>
          </a:bodyPr>
          <a:lstStyle/>
          <a:p>
            <a:r>
              <a:rPr lang="en-US" dirty="0">
                <a:solidFill>
                  <a:srgbClr val="0000FF"/>
                </a:solidFill>
                <a:latin typeface="Consolas" panose="020B0609020204030204" pitchFamily="49" charset="0"/>
              </a:rPr>
              <a:t>class</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CompareMyIntFunctor</a:t>
            </a:r>
            <a:r>
              <a:rPr lang="en-US" dirty="0" smtClean="0">
                <a:solidFill>
                  <a:srgbClr val="000000"/>
                </a:solidFill>
                <a:latin typeface="Consolas" panose="020B0609020204030204" pitchFamily="49" charset="0"/>
              </a:rPr>
              <a:t>{</a:t>
            </a:r>
            <a:endParaRPr lang="ru-RU" dirty="0" smtClean="0">
              <a:solidFill>
                <a:srgbClr val="000000"/>
              </a:solidFill>
              <a:latin typeface="Consolas" panose="020B0609020204030204" pitchFamily="49" charset="0"/>
            </a:endParaRPr>
          </a:p>
          <a:p>
            <a:r>
              <a:rPr lang="ru-RU" dirty="0">
                <a:solidFill>
                  <a:srgbClr val="000000"/>
                </a:solidFill>
                <a:latin typeface="Consolas" panose="020B0609020204030204" pitchFamily="49" charset="0"/>
              </a:rPr>
              <a:t> </a:t>
            </a:r>
            <a:r>
              <a:rPr lang="ru-RU" dirty="0" smtClean="0">
                <a:solidFill>
                  <a:srgbClr val="000000"/>
                </a:solidFill>
                <a:latin typeface="Consolas" panose="020B0609020204030204" pitchFamily="49" charset="0"/>
              </a:rPr>
              <a:t>      </a:t>
            </a:r>
            <a:r>
              <a:rPr lang="en-US" dirty="0" err="1" smtClean="0">
                <a:solidFill>
                  <a:srgbClr val="000000"/>
                </a:solidFill>
                <a:latin typeface="Consolas" panose="020B0609020204030204" pitchFamily="49" charset="0"/>
              </a:rPr>
              <a:t>int</a:t>
            </a:r>
            <a:r>
              <a:rPr lang="en-US" dirty="0" smtClean="0">
                <a:solidFill>
                  <a:srgbClr val="000000"/>
                </a:solidFill>
                <a:latin typeface="Consolas" panose="020B0609020204030204" pitchFamily="49" charset="0"/>
              </a:rPr>
              <a:t> </a:t>
            </a:r>
            <a:r>
              <a:rPr lang="en-US" dirty="0" err="1" smtClean="0">
                <a:solidFill>
                  <a:srgbClr val="000000"/>
                </a:solidFill>
                <a:latin typeface="Consolas" panose="020B0609020204030204" pitchFamily="49" charset="0"/>
              </a:rPr>
              <a:t>cals</a:t>
            </a:r>
            <a:r>
              <a:rPr lang="en-US" dirty="0" smtClean="0">
                <a:solidFill>
                  <a:srgbClr val="000000"/>
                </a:solidFill>
                <a:latin typeface="Consolas" panose="020B0609020204030204" pitchFamily="49" charset="0"/>
              </a:rPr>
              <a:t> = 0;</a:t>
            </a:r>
          </a:p>
          <a:p>
            <a:r>
              <a:rPr lang="en-US" dirty="0" smtClean="0">
                <a:solidFill>
                  <a:srgbClr val="000000"/>
                </a:solidFill>
                <a:latin typeface="Consolas" panose="020B0609020204030204" pitchFamily="49" charset="0"/>
              </a:rPr>
              <a:t>    </a:t>
            </a:r>
            <a:r>
              <a:rPr lang="en-US" dirty="0" smtClean="0">
                <a:solidFill>
                  <a:srgbClr val="0000FF"/>
                </a:solidFill>
                <a:latin typeface="Consolas" panose="020B0609020204030204" pitchFamily="49" charset="0"/>
              </a:rPr>
              <a:t>public:</a:t>
            </a:r>
            <a:endParaRPr lang="en-US" dirty="0" smtClean="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bool</a:t>
            </a:r>
            <a:r>
              <a:rPr lang="en-US" dirty="0">
                <a:solidFill>
                  <a:srgbClr val="000000"/>
                </a:solidFill>
                <a:latin typeface="Consolas" panose="020B0609020204030204" pitchFamily="49" charset="0"/>
              </a:rPr>
              <a:t> operator()(</a:t>
            </a:r>
            <a:r>
              <a:rPr lang="en-US" dirty="0" err="1">
                <a:solidFill>
                  <a:srgbClr val="000000"/>
                </a:solidFill>
                <a:latin typeface="Consolas" panose="020B0609020204030204" pitchFamily="49" charset="0"/>
              </a:rPr>
              <a:t>MyInt</a:t>
            </a:r>
            <a:r>
              <a:rPr lang="en-US" dirty="0">
                <a:solidFill>
                  <a:srgbClr val="0000FF"/>
                </a:solidFill>
                <a:latin typeface="Consolas" panose="020B0609020204030204" pitchFamily="49" charset="0"/>
              </a:rPr>
              <a:t>&amp;</a:t>
            </a:r>
            <a:r>
              <a:rPr lang="en-US" dirty="0">
                <a:solidFill>
                  <a:srgbClr val="000000"/>
                </a:solidFill>
                <a:latin typeface="Consolas" panose="020B0609020204030204" pitchFamily="49" charset="0"/>
              </a:rPr>
              <a:t> a, </a:t>
            </a:r>
            <a:r>
              <a:rPr lang="en-US" dirty="0" err="1">
                <a:solidFill>
                  <a:srgbClr val="000000"/>
                </a:solidFill>
                <a:latin typeface="Consolas" panose="020B0609020204030204" pitchFamily="49" charset="0"/>
              </a:rPr>
              <a:t>MyInt</a:t>
            </a:r>
            <a:r>
              <a:rPr lang="en-US" dirty="0">
                <a:solidFill>
                  <a:srgbClr val="0000FF"/>
                </a:solidFill>
                <a:latin typeface="Consolas" panose="020B0609020204030204" pitchFamily="49" charset="0"/>
              </a:rPr>
              <a:t>&amp;</a:t>
            </a:r>
            <a:r>
              <a:rPr lang="en-US" dirty="0">
                <a:solidFill>
                  <a:srgbClr val="000000"/>
                </a:solidFill>
                <a:latin typeface="Consolas" panose="020B0609020204030204" pitchFamily="49" charset="0"/>
              </a:rPr>
              <a:t> b){</a:t>
            </a:r>
          </a:p>
          <a:p>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cout</a:t>
            </a:r>
            <a:r>
              <a:rPr lang="en-US" dirty="0">
                <a:solidFill>
                  <a:srgbClr val="000000"/>
                </a:solidFill>
                <a:latin typeface="Consolas" panose="020B0609020204030204" pitchFamily="49" charset="0"/>
              </a:rPr>
              <a:t> &lt;&lt; </a:t>
            </a:r>
            <a:r>
              <a:rPr lang="en-US" dirty="0" err="1">
                <a:solidFill>
                  <a:srgbClr val="000000"/>
                </a:solidFill>
                <a:latin typeface="Consolas" panose="020B0609020204030204" pitchFamily="49" charset="0"/>
              </a:rPr>
              <a:t>cals</a:t>
            </a:r>
            <a:r>
              <a:rPr lang="en-US" dirty="0">
                <a:solidFill>
                  <a:srgbClr val="000000"/>
                </a:solidFill>
                <a:latin typeface="Consolas" panose="020B0609020204030204" pitchFamily="49" charset="0"/>
              </a:rPr>
              <a:t> &lt;&lt; </a:t>
            </a:r>
            <a:r>
              <a:rPr lang="en-US" dirty="0" err="1">
                <a:solidFill>
                  <a:srgbClr val="000000"/>
                </a:solidFill>
                <a:latin typeface="Consolas" panose="020B0609020204030204" pitchFamily="49" charset="0"/>
              </a:rPr>
              <a:t>endl</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cals</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return</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a.getValue</a:t>
            </a:r>
            <a:r>
              <a:rPr lang="en-US" dirty="0">
                <a:solidFill>
                  <a:srgbClr val="000000"/>
                </a:solidFill>
                <a:latin typeface="Consolas" panose="020B0609020204030204" pitchFamily="49" charset="0"/>
              </a:rPr>
              <a:t>() &gt; </a:t>
            </a:r>
            <a:r>
              <a:rPr lang="en-US" dirty="0" err="1">
                <a:solidFill>
                  <a:srgbClr val="000000"/>
                </a:solidFill>
                <a:latin typeface="Consolas" panose="020B0609020204030204" pitchFamily="49" charset="0"/>
              </a:rPr>
              <a:t>b.getValue</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p>
          <a:p>
            <a:r>
              <a:rPr lang="en-US" dirty="0" smtClean="0">
                <a:solidFill>
                  <a:srgbClr val="000000"/>
                </a:solidFill>
                <a:latin typeface="Consolas" panose="020B0609020204030204" pitchFamily="49" charset="0"/>
              </a:rPr>
              <a:t>        </a:t>
            </a:r>
            <a:r>
              <a:rPr lang="en-US" dirty="0" err="1" smtClean="0">
                <a:solidFill>
                  <a:srgbClr val="0000FF"/>
                </a:solidFill>
                <a:latin typeface="Consolas" panose="020B0609020204030204" pitchFamily="49" charset="0"/>
              </a:rPr>
              <a:t>int</a:t>
            </a:r>
            <a:r>
              <a:rPr lang="en-US" dirty="0" smtClean="0">
                <a:solidFill>
                  <a:srgbClr val="000000"/>
                </a:solidFill>
                <a:latin typeface="Consolas" panose="020B0609020204030204" pitchFamily="49" charset="0"/>
              </a:rPr>
              <a:t> </a:t>
            </a:r>
            <a:r>
              <a:rPr lang="en-US" dirty="0" err="1" smtClean="0">
                <a:solidFill>
                  <a:srgbClr val="000000"/>
                </a:solidFill>
                <a:latin typeface="Consolas" panose="020B0609020204030204" pitchFamily="49" charset="0"/>
              </a:rPr>
              <a:t>getCals</a:t>
            </a:r>
            <a:r>
              <a:rPr lang="en-US" dirty="0" smtClean="0">
                <a:solidFill>
                  <a:srgbClr val="000000"/>
                </a:solidFill>
                <a:latin typeface="Consolas" panose="020B0609020204030204" pitchFamily="49" charset="0"/>
              </a:rPr>
              <a:t>(){</a:t>
            </a:r>
          </a:p>
          <a:p>
            <a:r>
              <a:rPr lang="en-US" dirty="0" smtClean="0">
                <a:solidFill>
                  <a:srgbClr val="000000"/>
                </a:solidFill>
                <a:latin typeface="Consolas" panose="020B0609020204030204" pitchFamily="49" charset="0"/>
              </a:rPr>
              <a:t>            </a:t>
            </a:r>
            <a:r>
              <a:rPr lang="en-US" dirty="0" smtClean="0">
                <a:solidFill>
                  <a:srgbClr val="0000FF"/>
                </a:solidFill>
                <a:latin typeface="Consolas" panose="020B0609020204030204" pitchFamily="49" charset="0"/>
              </a:rPr>
              <a:t>return</a:t>
            </a:r>
            <a:r>
              <a:rPr lang="en-US" dirty="0" smtClean="0">
                <a:solidFill>
                  <a:srgbClr val="000000"/>
                </a:solidFill>
                <a:latin typeface="Consolas" panose="020B0609020204030204" pitchFamily="49" charset="0"/>
              </a:rPr>
              <a:t> </a:t>
            </a:r>
            <a:r>
              <a:rPr lang="en-US" dirty="0" err="1" smtClean="0">
                <a:solidFill>
                  <a:srgbClr val="000000"/>
                </a:solidFill>
                <a:latin typeface="Consolas" panose="020B0609020204030204" pitchFamily="49" charset="0"/>
              </a:rPr>
              <a:t>cals</a:t>
            </a:r>
            <a:r>
              <a:rPr lang="en-US" dirty="0" smtClean="0">
                <a:solidFill>
                  <a:srgbClr val="000000"/>
                </a:solidFill>
                <a:latin typeface="Consolas" panose="020B0609020204030204" pitchFamily="49" charset="0"/>
              </a:rPr>
              <a:t>;</a:t>
            </a:r>
          </a:p>
          <a:p>
            <a:r>
              <a:rPr lang="en-US" dirty="0" smtClean="0">
                <a:solidFill>
                  <a:srgbClr val="000000"/>
                </a:solidFill>
                <a:latin typeface="Consolas" panose="020B0609020204030204" pitchFamily="49" charset="0"/>
              </a:rPr>
              <a:t>        }</a:t>
            </a:r>
          </a:p>
          <a:p>
            <a:r>
              <a:rPr lang="en-US" dirty="0" smtClean="0">
                <a:solidFill>
                  <a:srgbClr val="000000"/>
                </a:solidFill>
                <a:latin typeface="Consolas" panose="020B0609020204030204" pitchFamily="49" charset="0"/>
              </a:rPr>
              <a:t>};</a:t>
            </a:r>
            <a:endParaRPr lang="en-US" b="0" dirty="0">
              <a:solidFill>
                <a:srgbClr val="000000"/>
              </a:solidFill>
              <a:effectLst/>
              <a:latin typeface="Consolas" panose="020B0609020204030204" pitchFamily="49" charset="0"/>
            </a:endParaRPr>
          </a:p>
        </p:txBody>
      </p:sp>
      <p:sp>
        <p:nvSpPr>
          <p:cNvPr id="11" name="Прямоугольник 10"/>
          <p:cNvSpPr/>
          <p:nvPr/>
        </p:nvSpPr>
        <p:spPr>
          <a:xfrm>
            <a:off x="6794267" y="2178331"/>
            <a:ext cx="5139331" cy="4524315"/>
          </a:xfrm>
          <a:prstGeom prst="rect">
            <a:avLst/>
          </a:prstGeom>
        </p:spPr>
        <p:txBody>
          <a:bodyPr wrap="square">
            <a:spAutoFit/>
          </a:bodyPr>
          <a:lstStyle/>
          <a:p>
            <a:r>
              <a:rPr lang="en-US" dirty="0" err="1">
                <a:solidFill>
                  <a:srgbClr val="0000FF"/>
                </a:solidFill>
                <a:latin typeface="Consolas" panose="020B0609020204030204" pitchFamily="49" charset="0"/>
              </a:rPr>
              <a:t>int</a:t>
            </a:r>
            <a:r>
              <a:rPr lang="en-US" dirty="0">
                <a:solidFill>
                  <a:srgbClr val="000000"/>
                </a:solidFill>
                <a:latin typeface="Consolas" panose="020B0609020204030204" pitchFamily="49" charset="0"/>
              </a:rPr>
              <a:t> main(){</a:t>
            </a:r>
          </a:p>
          <a:p>
            <a:r>
              <a:rPr lang="en-US" dirty="0">
                <a:solidFill>
                  <a:srgbClr val="000000"/>
                </a:solidFill>
                <a:latin typeface="Consolas" panose="020B0609020204030204" pitchFamily="49" charset="0"/>
              </a:rPr>
              <a:t>    vector&lt;</a:t>
            </a:r>
            <a:r>
              <a:rPr lang="en-US" dirty="0" err="1">
                <a:solidFill>
                  <a:srgbClr val="000000"/>
                </a:solidFill>
                <a:latin typeface="Consolas" panose="020B0609020204030204" pitchFamily="49" charset="0"/>
              </a:rPr>
              <a:t>MyInt</a:t>
            </a:r>
            <a:r>
              <a:rPr lang="en-US" dirty="0">
                <a:solidFill>
                  <a:srgbClr val="000000"/>
                </a:solidFill>
                <a:latin typeface="Consolas" panose="020B0609020204030204" pitchFamily="49" charset="0"/>
              </a:rPr>
              <a:t>&gt; v(</a:t>
            </a:r>
            <a:r>
              <a:rPr lang="en-US" dirty="0">
                <a:solidFill>
                  <a:srgbClr val="098658"/>
                </a:solidFill>
                <a:latin typeface="Consolas" panose="020B0609020204030204" pitchFamily="49" charset="0"/>
              </a:rPr>
              <a:t>10</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for</a:t>
            </a:r>
            <a:r>
              <a:rPr lang="en-US" dirty="0">
                <a:solidFill>
                  <a:srgbClr val="000000"/>
                </a:solidFill>
                <a:latin typeface="Consolas" panose="020B0609020204030204" pitchFamily="49" charset="0"/>
              </a:rPr>
              <a:t>(</a:t>
            </a:r>
            <a:r>
              <a:rPr lang="en-US" dirty="0">
                <a:solidFill>
                  <a:srgbClr val="0000FF"/>
                </a:solidFill>
                <a:latin typeface="Consolas" panose="020B0609020204030204" pitchFamily="49" charset="0"/>
              </a:rPr>
              <a:t>auto</a:t>
            </a:r>
            <a:r>
              <a:rPr lang="en-US" dirty="0">
                <a:solidFill>
                  <a:srgbClr val="000000"/>
                </a:solidFill>
                <a:latin typeface="Consolas" panose="020B0609020204030204" pitchFamily="49" charset="0"/>
              </a:rPr>
              <a:t>&amp; el: v){</a:t>
            </a:r>
          </a:p>
          <a:p>
            <a:r>
              <a:rPr lang="en-US" dirty="0">
                <a:solidFill>
                  <a:srgbClr val="000000"/>
                </a:solidFill>
                <a:latin typeface="Consolas" panose="020B0609020204030204" pitchFamily="49" charset="0"/>
              </a:rPr>
              <a:t>        el = -</a:t>
            </a:r>
            <a:r>
              <a:rPr lang="en-US" dirty="0">
                <a:solidFill>
                  <a:srgbClr val="098658"/>
                </a:solidFill>
                <a:latin typeface="Consolas" panose="020B0609020204030204" pitchFamily="49" charset="0"/>
              </a:rPr>
              <a:t>50</a:t>
            </a:r>
            <a:r>
              <a:rPr lang="en-US" dirty="0">
                <a:solidFill>
                  <a:srgbClr val="000000"/>
                </a:solidFill>
                <a:latin typeface="Consolas" panose="020B0609020204030204" pitchFamily="49" charset="0"/>
              </a:rPr>
              <a:t> + rand() % </a:t>
            </a:r>
            <a:r>
              <a:rPr lang="en-US" dirty="0">
                <a:solidFill>
                  <a:srgbClr val="098658"/>
                </a:solidFill>
                <a:latin typeface="Consolas" panose="020B0609020204030204" pitchFamily="49" charset="0"/>
              </a:rPr>
              <a:t>100</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cout</a:t>
            </a:r>
            <a:r>
              <a:rPr lang="en-US" dirty="0">
                <a:solidFill>
                  <a:srgbClr val="000000"/>
                </a:solidFill>
                <a:latin typeface="Consolas" panose="020B0609020204030204" pitchFamily="49" charset="0"/>
              </a:rPr>
              <a:t> &lt;&lt; el &lt;&lt; </a:t>
            </a:r>
            <a:r>
              <a:rPr lang="en-US" dirty="0">
                <a:solidFill>
                  <a:srgbClr val="A31515"/>
                </a:solidFill>
                <a:latin typeface="Consolas" panose="020B0609020204030204" pitchFamily="49" charset="0"/>
              </a:rPr>
              <a:t>", "</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cout</a:t>
            </a:r>
            <a:r>
              <a:rPr lang="en-US" dirty="0">
                <a:solidFill>
                  <a:srgbClr val="000000"/>
                </a:solidFill>
                <a:latin typeface="Consolas" panose="020B0609020204030204" pitchFamily="49" charset="0"/>
              </a:rPr>
              <a:t> &lt;&lt; </a:t>
            </a:r>
            <a:r>
              <a:rPr lang="en-US" dirty="0" err="1">
                <a:solidFill>
                  <a:srgbClr val="000000"/>
                </a:solidFill>
                <a:latin typeface="Consolas" panose="020B0609020204030204" pitchFamily="49" charset="0"/>
              </a:rPr>
              <a:t>endl</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CompareMyIntFunctor</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functor</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cout</a:t>
            </a:r>
            <a:r>
              <a:rPr lang="en-US" dirty="0">
                <a:solidFill>
                  <a:srgbClr val="000000"/>
                </a:solidFill>
                <a:latin typeface="Consolas" panose="020B0609020204030204" pitchFamily="49" charset="0"/>
              </a:rPr>
              <a:t> &lt;&lt; </a:t>
            </a:r>
            <a:r>
              <a:rPr lang="en-US" dirty="0" err="1">
                <a:solidFill>
                  <a:srgbClr val="000000"/>
                </a:solidFill>
                <a:latin typeface="Consolas" panose="020B0609020204030204" pitchFamily="49" charset="0"/>
              </a:rPr>
              <a:t>functor.getCals</a:t>
            </a:r>
            <a:r>
              <a:rPr lang="en-US" dirty="0">
                <a:solidFill>
                  <a:srgbClr val="000000"/>
                </a:solidFill>
                <a:latin typeface="Consolas" panose="020B0609020204030204" pitchFamily="49" charset="0"/>
              </a:rPr>
              <a:t>() &lt;&lt; </a:t>
            </a:r>
            <a:r>
              <a:rPr lang="en-US" dirty="0" err="1">
                <a:solidFill>
                  <a:srgbClr val="000000"/>
                </a:solidFill>
                <a:latin typeface="Consolas" panose="020B0609020204030204" pitchFamily="49" charset="0"/>
              </a:rPr>
              <a:t>endl</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sort(</a:t>
            </a:r>
            <a:r>
              <a:rPr lang="en-US" dirty="0" err="1">
                <a:solidFill>
                  <a:srgbClr val="000000"/>
                </a:solidFill>
                <a:latin typeface="Consolas" panose="020B0609020204030204" pitchFamily="49" charset="0"/>
              </a:rPr>
              <a:t>v.begin</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v.end</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functor</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for</a:t>
            </a:r>
            <a:r>
              <a:rPr lang="en-US" dirty="0">
                <a:solidFill>
                  <a:srgbClr val="000000"/>
                </a:solidFill>
                <a:latin typeface="Consolas" panose="020B0609020204030204" pitchFamily="49" charset="0"/>
              </a:rPr>
              <a:t>(</a:t>
            </a:r>
            <a:r>
              <a:rPr lang="en-US" dirty="0">
                <a:solidFill>
                  <a:srgbClr val="0000FF"/>
                </a:solidFill>
                <a:latin typeface="Consolas" panose="020B0609020204030204" pitchFamily="49" charset="0"/>
              </a:rPr>
              <a:t>auto</a:t>
            </a:r>
            <a:r>
              <a:rPr lang="en-US" dirty="0">
                <a:solidFill>
                  <a:srgbClr val="000000"/>
                </a:solidFill>
                <a:latin typeface="Consolas" panose="020B0609020204030204" pitchFamily="49" charset="0"/>
              </a:rPr>
              <a:t> el: v){</a:t>
            </a:r>
          </a:p>
          <a:p>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cout</a:t>
            </a:r>
            <a:r>
              <a:rPr lang="en-US" dirty="0">
                <a:solidFill>
                  <a:srgbClr val="000000"/>
                </a:solidFill>
                <a:latin typeface="Consolas" panose="020B0609020204030204" pitchFamily="49" charset="0"/>
              </a:rPr>
              <a:t> &lt;&lt; el &lt;&lt; </a:t>
            </a:r>
            <a:r>
              <a:rPr lang="en-US" dirty="0">
                <a:solidFill>
                  <a:srgbClr val="A31515"/>
                </a:solidFill>
                <a:latin typeface="Consolas" panose="020B0609020204030204" pitchFamily="49" charset="0"/>
              </a:rPr>
              <a:t>", "</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cout</a:t>
            </a:r>
            <a:r>
              <a:rPr lang="en-US" dirty="0">
                <a:solidFill>
                  <a:srgbClr val="000000"/>
                </a:solidFill>
                <a:latin typeface="Consolas" panose="020B0609020204030204" pitchFamily="49" charset="0"/>
              </a:rPr>
              <a:t> &lt;&lt; </a:t>
            </a:r>
            <a:r>
              <a:rPr lang="en-US" dirty="0" err="1">
                <a:solidFill>
                  <a:srgbClr val="000000"/>
                </a:solidFill>
                <a:latin typeface="Consolas" panose="020B0609020204030204" pitchFamily="49" charset="0"/>
              </a:rPr>
              <a:t>endl</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cout</a:t>
            </a:r>
            <a:r>
              <a:rPr lang="en-US" dirty="0">
                <a:solidFill>
                  <a:srgbClr val="000000"/>
                </a:solidFill>
                <a:latin typeface="Consolas" panose="020B0609020204030204" pitchFamily="49" charset="0"/>
              </a:rPr>
              <a:t> &lt;&lt; </a:t>
            </a:r>
            <a:r>
              <a:rPr lang="en-US" dirty="0" err="1">
                <a:solidFill>
                  <a:srgbClr val="000000"/>
                </a:solidFill>
                <a:latin typeface="Consolas" panose="020B0609020204030204" pitchFamily="49" charset="0"/>
              </a:rPr>
              <a:t>functor.getCals</a:t>
            </a:r>
            <a:r>
              <a:rPr lang="en-US" dirty="0">
                <a:solidFill>
                  <a:srgbClr val="000000"/>
                </a:solidFill>
                <a:latin typeface="Consolas" panose="020B0609020204030204" pitchFamily="49" charset="0"/>
              </a:rPr>
              <a:t>() &lt;&lt; </a:t>
            </a:r>
            <a:r>
              <a:rPr lang="en-US" dirty="0" err="1">
                <a:solidFill>
                  <a:srgbClr val="000000"/>
                </a:solidFill>
                <a:latin typeface="Consolas" panose="020B0609020204030204" pitchFamily="49" charset="0"/>
              </a:rPr>
              <a:t>endl</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a:t>
            </a:r>
            <a:endParaRPr lang="en-US" b="0" dirty="0">
              <a:solidFill>
                <a:srgbClr val="000000"/>
              </a:solidFill>
              <a:effectLst/>
              <a:latin typeface="Consolas" panose="020B0609020204030204" pitchFamily="49" charset="0"/>
            </a:endParaRPr>
          </a:p>
        </p:txBody>
      </p:sp>
      <p:sp>
        <p:nvSpPr>
          <p:cNvPr id="12" name="Прямоугольник 11"/>
          <p:cNvSpPr/>
          <p:nvPr/>
        </p:nvSpPr>
        <p:spPr>
          <a:xfrm>
            <a:off x="57343" y="302359"/>
            <a:ext cx="5491810" cy="6555641"/>
          </a:xfrm>
          <a:prstGeom prst="rect">
            <a:avLst/>
          </a:prstGeom>
        </p:spPr>
        <p:txBody>
          <a:bodyPr wrap="square">
            <a:spAutoFit/>
          </a:bodyPr>
          <a:lstStyle/>
          <a:p>
            <a:r>
              <a:rPr lang="ru-RU" sz="1200" dirty="0"/>
              <a:t>-9, 17, -16, -50, 19, -26, 28, 8, 12, 14, </a:t>
            </a:r>
          </a:p>
          <a:p>
            <a:r>
              <a:rPr lang="ru-RU" sz="1200" dirty="0"/>
              <a:t>0</a:t>
            </a:r>
          </a:p>
          <a:p>
            <a:r>
              <a:rPr lang="ru-RU" sz="1200" dirty="0"/>
              <a:t>0</a:t>
            </a:r>
          </a:p>
          <a:p>
            <a:r>
              <a:rPr lang="ru-RU" sz="1200" dirty="0"/>
              <a:t>1</a:t>
            </a:r>
          </a:p>
          <a:p>
            <a:r>
              <a:rPr lang="ru-RU" sz="1200" dirty="0"/>
              <a:t>2</a:t>
            </a:r>
          </a:p>
          <a:p>
            <a:r>
              <a:rPr lang="ru-RU" sz="1200" dirty="0"/>
              <a:t>2</a:t>
            </a:r>
          </a:p>
          <a:p>
            <a:r>
              <a:rPr lang="ru-RU" sz="1200" dirty="0"/>
              <a:t>3</a:t>
            </a:r>
          </a:p>
          <a:p>
            <a:r>
              <a:rPr lang="ru-RU" sz="1200" dirty="0"/>
              <a:t>3</a:t>
            </a:r>
          </a:p>
          <a:p>
            <a:r>
              <a:rPr lang="ru-RU" sz="1200" dirty="0"/>
              <a:t>4</a:t>
            </a:r>
          </a:p>
          <a:p>
            <a:r>
              <a:rPr lang="ru-RU" sz="1200" dirty="0"/>
              <a:t>5</a:t>
            </a:r>
          </a:p>
          <a:p>
            <a:r>
              <a:rPr lang="ru-RU" sz="1200" dirty="0"/>
              <a:t>6</a:t>
            </a:r>
          </a:p>
          <a:p>
            <a:r>
              <a:rPr lang="ru-RU" sz="1200" dirty="0"/>
              <a:t>5</a:t>
            </a:r>
          </a:p>
          <a:p>
            <a:r>
              <a:rPr lang="ru-RU" sz="1200" dirty="0"/>
              <a:t>6</a:t>
            </a:r>
          </a:p>
          <a:p>
            <a:r>
              <a:rPr lang="ru-RU" sz="1200" dirty="0"/>
              <a:t>7</a:t>
            </a:r>
          </a:p>
          <a:p>
            <a:r>
              <a:rPr lang="ru-RU" sz="1200" dirty="0"/>
              <a:t>8</a:t>
            </a:r>
          </a:p>
          <a:p>
            <a:r>
              <a:rPr lang="ru-RU" sz="1200" dirty="0"/>
              <a:t>9</a:t>
            </a:r>
          </a:p>
          <a:p>
            <a:r>
              <a:rPr lang="ru-RU" sz="1200" dirty="0"/>
              <a:t>10</a:t>
            </a:r>
          </a:p>
          <a:p>
            <a:r>
              <a:rPr lang="ru-RU" sz="1200" dirty="0"/>
              <a:t>11</a:t>
            </a:r>
          </a:p>
          <a:p>
            <a:r>
              <a:rPr lang="ru-RU" sz="1200" dirty="0"/>
              <a:t>7</a:t>
            </a:r>
          </a:p>
          <a:p>
            <a:r>
              <a:rPr lang="ru-RU" sz="1200" dirty="0"/>
              <a:t>8</a:t>
            </a:r>
          </a:p>
          <a:p>
            <a:r>
              <a:rPr lang="ru-RU" sz="1200" dirty="0"/>
              <a:t>9</a:t>
            </a:r>
          </a:p>
          <a:p>
            <a:r>
              <a:rPr lang="ru-RU" sz="1200" dirty="0"/>
              <a:t>10</a:t>
            </a:r>
          </a:p>
          <a:p>
            <a:r>
              <a:rPr lang="ru-RU" sz="1200" dirty="0"/>
              <a:t>11</a:t>
            </a:r>
          </a:p>
          <a:p>
            <a:r>
              <a:rPr lang="ru-RU" sz="1200" dirty="0"/>
              <a:t>12</a:t>
            </a:r>
          </a:p>
          <a:p>
            <a:r>
              <a:rPr lang="ru-RU" sz="1200" dirty="0"/>
              <a:t>13</a:t>
            </a:r>
          </a:p>
          <a:p>
            <a:r>
              <a:rPr lang="ru-RU" sz="1200" dirty="0"/>
              <a:t>8</a:t>
            </a:r>
          </a:p>
          <a:p>
            <a:r>
              <a:rPr lang="ru-RU" sz="1200" dirty="0"/>
              <a:t>9</a:t>
            </a:r>
          </a:p>
          <a:p>
            <a:r>
              <a:rPr lang="ru-RU" sz="1200" dirty="0"/>
              <a:t>10</a:t>
            </a:r>
          </a:p>
          <a:p>
            <a:r>
              <a:rPr lang="ru-RU" sz="1200" dirty="0"/>
              <a:t>11</a:t>
            </a:r>
          </a:p>
          <a:p>
            <a:r>
              <a:rPr lang="ru-RU" sz="1200" dirty="0"/>
              <a:t>12</a:t>
            </a:r>
          </a:p>
          <a:p>
            <a:r>
              <a:rPr lang="ru-RU" sz="1200" dirty="0"/>
              <a:t>13</a:t>
            </a:r>
          </a:p>
          <a:p>
            <a:r>
              <a:rPr lang="ru-RU" sz="1200" dirty="0"/>
              <a:t>14</a:t>
            </a:r>
          </a:p>
          <a:p>
            <a:r>
              <a:rPr lang="ru-RU" sz="1200" dirty="0"/>
              <a:t>15</a:t>
            </a:r>
          </a:p>
          <a:p>
            <a:r>
              <a:rPr lang="ru-RU" sz="1200" dirty="0"/>
              <a:t>28, 19, 17, 14, 12, 8, -9, -16, -26, -50,</a:t>
            </a:r>
          </a:p>
          <a:p>
            <a:r>
              <a:rPr lang="ru-RU" sz="1200" dirty="0"/>
              <a:t>0</a:t>
            </a:r>
          </a:p>
        </p:txBody>
      </p:sp>
      <p:pic>
        <p:nvPicPr>
          <p:cNvPr id="13" name="Picture 6" descr="Мем: &quot;Так стоп&quot; - Все шаблоны - Meme-arsenal.co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50674" y="4910561"/>
            <a:ext cx="2243593" cy="19474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665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5" y="481752"/>
            <a:ext cx="7725544"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ru-RU" sz="3200" dirty="0" smtClean="0">
                <a:solidFill>
                  <a:schemeClr val="accent1">
                    <a:lumMod val="75000"/>
                  </a:schemeClr>
                </a:solidFill>
                <a:latin typeface="Arial" panose="020B0604020202020204" pitchFamily="34" charset="0"/>
                <a:cs typeface="Arial" panose="020B0604020202020204" pitchFamily="34" charset="0"/>
              </a:rPr>
              <a:t>Лямбда</a:t>
            </a:r>
            <a:endParaRPr lang="ru-RU" sz="3200" dirty="0">
              <a:solidFill>
                <a:schemeClr val="accent1">
                  <a:lumMod val="75000"/>
                </a:schemeClr>
              </a:solidFill>
              <a:latin typeface="Arial" panose="020B0604020202020204" pitchFamily="34" charset="0"/>
              <a:cs typeface="Arial" panose="020B0604020202020204" pitchFamily="34" charset="0"/>
            </a:endParaRP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 name="Номер слайда 1"/>
          <p:cNvSpPr>
            <a:spLocks noGrp="1"/>
          </p:cNvSpPr>
          <p:nvPr>
            <p:ph type="sldNum" sz="quarter" idx="12"/>
          </p:nvPr>
        </p:nvSpPr>
        <p:spPr>
          <a:xfrm>
            <a:off x="10513589" y="6356353"/>
            <a:ext cx="1187570" cy="365125"/>
          </a:xfrm>
        </p:spPr>
        <p:txBody>
          <a:bodyPr/>
          <a:lstStyle/>
          <a:p>
            <a:fld id="{9DD0990C-240E-4F6D-96E9-50DBAF192F56}" type="slidenum">
              <a:rPr lang="ru-RU" smtClean="0">
                <a:latin typeface="Arial" panose="020B0604020202020204" pitchFamily="34" charset="0"/>
                <a:cs typeface="Arial" panose="020B0604020202020204" pitchFamily="34" charset="0"/>
              </a:rPr>
              <a:t>11</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p:sp>
        <p:nvSpPr>
          <p:cNvPr id="9" name="Прямоугольник 8"/>
          <p:cNvSpPr/>
          <p:nvPr/>
        </p:nvSpPr>
        <p:spPr>
          <a:xfrm>
            <a:off x="556511" y="1065519"/>
            <a:ext cx="7555394" cy="5355312"/>
          </a:xfrm>
          <a:prstGeom prst="rect">
            <a:avLst/>
          </a:prstGeom>
        </p:spPr>
        <p:txBody>
          <a:bodyPr wrap="square">
            <a:spAutoFit/>
          </a:bodyPr>
          <a:lstStyle/>
          <a:p>
            <a:r>
              <a:rPr lang="en-US" dirty="0" err="1">
                <a:solidFill>
                  <a:srgbClr val="0000FF"/>
                </a:solidFill>
                <a:latin typeface="Consolas" panose="020B0609020204030204" pitchFamily="49" charset="0"/>
              </a:rPr>
              <a:t>int</a:t>
            </a:r>
            <a:r>
              <a:rPr lang="en-US" dirty="0">
                <a:solidFill>
                  <a:srgbClr val="000000"/>
                </a:solidFill>
                <a:latin typeface="Consolas" panose="020B0609020204030204" pitchFamily="49" charset="0"/>
              </a:rPr>
              <a:t> main(){</a:t>
            </a:r>
          </a:p>
          <a:p>
            <a:r>
              <a:rPr lang="en-US" dirty="0">
                <a:solidFill>
                  <a:srgbClr val="000000"/>
                </a:solidFill>
                <a:latin typeface="Consolas" panose="020B0609020204030204" pitchFamily="49" charset="0"/>
              </a:rPr>
              <a:t>    vector&lt;</a:t>
            </a:r>
            <a:r>
              <a:rPr lang="en-US" dirty="0" err="1">
                <a:solidFill>
                  <a:srgbClr val="000000"/>
                </a:solidFill>
                <a:latin typeface="Consolas" panose="020B0609020204030204" pitchFamily="49" charset="0"/>
              </a:rPr>
              <a:t>MyInt</a:t>
            </a:r>
            <a:r>
              <a:rPr lang="en-US" dirty="0">
                <a:solidFill>
                  <a:srgbClr val="000000"/>
                </a:solidFill>
                <a:latin typeface="Consolas" panose="020B0609020204030204" pitchFamily="49" charset="0"/>
              </a:rPr>
              <a:t>&gt; v(</a:t>
            </a:r>
            <a:r>
              <a:rPr lang="en-US" dirty="0">
                <a:solidFill>
                  <a:srgbClr val="098658"/>
                </a:solidFill>
                <a:latin typeface="Consolas" panose="020B0609020204030204" pitchFamily="49" charset="0"/>
              </a:rPr>
              <a:t>10</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for</a:t>
            </a:r>
            <a:r>
              <a:rPr lang="en-US" dirty="0">
                <a:solidFill>
                  <a:srgbClr val="000000"/>
                </a:solidFill>
                <a:latin typeface="Consolas" panose="020B0609020204030204" pitchFamily="49" charset="0"/>
              </a:rPr>
              <a:t>(</a:t>
            </a:r>
            <a:r>
              <a:rPr lang="en-US" dirty="0">
                <a:solidFill>
                  <a:srgbClr val="0000FF"/>
                </a:solidFill>
                <a:latin typeface="Consolas" panose="020B0609020204030204" pitchFamily="49" charset="0"/>
              </a:rPr>
              <a:t>auto</a:t>
            </a:r>
            <a:r>
              <a:rPr lang="en-US" dirty="0">
                <a:solidFill>
                  <a:srgbClr val="000000"/>
                </a:solidFill>
                <a:latin typeface="Consolas" panose="020B0609020204030204" pitchFamily="49" charset="0"/>
              </a:rPr>
              <a:t>&amp; el: v){</a:t>
            </a:r>
          </a:p>
          <a:p>
            <a:r>
              <a:rPr lang="en-US" dirty="0">
                <a:solidFill>
                  <a:srgbClr val="000000"/>
                </a:solidFill>
                <a:latin typeface="Consolas" panose="020B0609020204030204" pitchFamily="49" charset="0"/>
              </a:rPr>
              <a:t>        el = -</a:t>
            </a:r>
            <a:r>
              <a:rPr lang="en-US" dirty="0">
                <a:solidFill>
                  <a:srgbClr val="098658"/>
                </a:solidFill>
                <a:latin typeface="Consolas" panose="020B0609020204030204" pitchFamily="49" charset="0"/>
              </a:rPr>
              <a:t>50</a:t>
            </a:r>
            <a:r>
              <a:rPr lang="en-US" dirty="0">
                <a:solidFill>
                  <a:srgbClr val="000000"/>
                </a:solidFill>
                <a:latin typeface="Consolas" panose="020B0609020204030204" pitchFamily="49" charset="0"/>
              </a:rPr>
              <a:t> + rand() % </a:t>
            </a:r>
            <a:r>
              <a:rPr lang="en-US" dirty="0">
                <a:solidFill>
                  <a:srgbClr val="098658"/>
                </a:solidFill>
                <a:latin typeface="Consolas" panose="020B0609020204030204" pitchFamily="49" charset="0"/>
              </a:rPr>
              <a:t>100</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cout</a:t>
            </a:r>
            <a:r>
              <a:rPr lang="en-US" dirty="0">
                <a:solidFill>
                  <a:srgbClr val="000000"/>
                </a:solidFill>
                <a:latin typeface="Consolas" panose="020B0609020204030204" pitchFamily="49" charset="0"/>
              </a:rPr>
              <a:t> &lt;&lt; el &lt;&lt; </a:t>
            </a:r>
            <a:r>
              <a:rPr lang="en-US" dirty="0">
                <a:solidFill>
                  <a:srgbClr val="A31515"/>
                </a:solidFill>
                <a:latin typeface="Consolas" panose="020B0609020204030204" pitchFamily="49" charset="0"/>
              </a:rPr>
              <a:t>", "</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cout</a:t>
            </a:r>
            <a:r>
              <a:rPr lang="en-US" dirty="0">
                <a:solidFill>
                  <a:srgbClr val="000000"/>
                </a:solidFill>
                <a:latin typeface="Consolas" panose="020B0609020204030204" pitchFamily="49" charset="0"/>
              </a:rPr>
              <a:t> &lt;&lt; </a:t>
            </a:r>
            <a:r>
              <a:rPr lang="en-US" dirty="0" err="1">
                <a:solidFill>
                  <a:srgbClr val="000000"/>
                </a:solidFill>
                <a:latin typeface="Consolas" panose="020B0609020204030204" pitchFamily="49" charset="0"/>
              </a:rPr>
              <a:t>endl</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err="1">
                <a:solidFill>
                  <a:srgbClr val="0000FF"/>
                </a:solidFill>
                <a:latin typeface="Consolas" panose="020B0609020204030204" pitchFamily="49" charset="0"/>
              </a:rPr>
              <a:t>int</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cals</a:t>
            </a:r>
            <a:r>
              <a:rPr lang="en-US" dirty="0">
                <a:solidFill>
                  <a:srgbClr val="000000"/>
                </a:solidFill>
                <a:latin typeface="Consolas" panose="020B0609020204030204" pitchFamily="49" charset="0"/>
              </a:rPr>
              <a:t> = </a:t>
            </a:r>
            <a:r>
              <a:rPr lang="en-US" dirty="0">
                <a:solidFill>
                  <a:srgbClr val="098658"/>
                </a:solidFill>
                <a:latin typeface="Consolas" panose="020B0609020204030204" pitchFamily="49" charset="0"/>
              </a:rPr>
              <a:t>0</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cout</a:t>
            </a:r>
            <a:r>
              <a:rPr lang="en-US" dirty="0">
                <a:solidFill>
                  <a:srgbClr val="000000"/>
                </a:solidFill>
                <a:latin typeface="Consolas" panose="020B0609020204030204" pitchFamily="49" charset="0"/>
              </a:rPr>
              <a:t> &lt;&lt; </a:t>
            </a:r>
            <a:r>
              <a:rPr lang="en-US" dirty="0" err="1">
                <a:solidFill>
                  <a:srgbClr val="000000"/>
                </a:solidFill>
                <a:latin typeface="Consolas" panose="020B0609020204030204" pitchFamily="49" charset="0"/>
              </a:rPr>
              <a:t>cals</a:t>
            </a:r>
            <a:r>
              <a:rPr lang="en-US" dirty="0">
                <a:solidFill>
                  <a:srgbClr val="000000"/>
                </a:solidFill>
                <a:latin typeface="Consolas" panose="020B0609020204030204" pitchFamily="49" charset="0"/>
              </a:rPr>
              <a:t> &lt;&lt; </a:t>
            </a:r>
            <a:r>
              <a:rPr lang="en-US" dirty="0" err="1">
                <a:solidFill>
                  <a:srgbClr val="000000"/>
                </a:solidFill>
                <a:latin typeface="Consolas" panose="020B0609020204030204" pitchFamily="49" charset="0"/>
              </a:rPr>
              <a:t>endl</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sort(</a:t>
            </a:r>
            <a:r>
              <a:rPr lang="en-US" dirty="0" err="1">
                <a:solidFill>
                  <a:srgbClr val="000000"/>
                </a:solidFill>
                <a:latin typeface="Consolas" panose="020B0609020204030204" pitchFamily="49" charset="0"/>
              </a:rPr>
              <a:t>v.begin</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v.end</a:t>
            </a:r>
            <a:r>
              <a:rPr lang="en-US" dirty="0">
                <a:solidFill>
                  <a:srgbClr val="000000"/>
                </a:solidFill>
                <a:latin typeface="Consolas" panose="020B0609020204030204" pitchFamily="49" charset="0"/>
              </a:rPr>
              <a:t>(), [&amp;</a:t>
            </a:r>
            <a:r>
              <a:rPr lang="en-US" dirty="0" err="1">
                <a:solidFill>
                  <a:srgbClr val="000000"/>
                </a:solidFill>
                <a:latin typeface="Consolas" panose="020B0609020204030204" pitchFamily="49" charset="0"/>
              </a:rPr>
              <a:t>cals</a:t>
            </a:r>
            <a:r>
              <a:rPr lang="en-US" dirty="0">
                <a:solidFill>
                  <a:srgbClr val="000000"/>
                </a:solidFill>
                <a:latin typeface="Consolas" panose="020B0609020204030204" pitchFamily="49" charset="0"/>
              </a:rPr>
              <a:t>](</a:t>
            </a:r>
            <a:r>
              <a:rPr lang="en-US" dirty="0" err="1">
                <a:solidFill>
                  <a:srgbClr val="000000"/>
                </a:solidFill>
                <a:latin typeface="Consolas" panose="020B0609020204030204" pitchFamily="49" charset="0"/>
              </a:rPr>
              <a:t>MyInt</a:t>
            </a:r>
            <a:r>
              <a:rPr lang="en-US" dirty="0">
                <a:solidFill>
                  <a:srgbClr val="0000FF"/>
                </a:solidFill>
                <a:latin typeface="Consolas" panose="020B0609020204030204" pitchFamily="49" charset="0"/>
              </a:rPr>
              <a:t>&amp;</a:t>
            </a:r>
            <a:r>
              <a:rPr lang="en-US" dirty="0">
                <a:solidFill>
                  <a:srgbClr val="000000"/>
                </a:solidFill>
                <a:latin typeface="Consolas" panose="020B0609020204030204" pitchFamily="49" charset="0"/>
              </a:rPr>
              <a:t> a, </a:t>
            </a:r>
            <a:r>
              <a:rPr lang="en-US" dirty="0" err="1">
                <a:solidFill>
                  <a:srgbClr val="000000"/>
                </a:solidFill>
                <a:latin typeface="Consolas" panose="020B0609020204030204" pitchFamily="49" charset="0"/>
              </a:rPr>
              <a:t>MyInt</a:t>
            </a:r>
            <a:r>
              <a:rPr lang="en-US" dirty="0" err="1">
                <a:solidFill>
                  <a:srgbClr val="0000FF"/>
                </a:solidFill>
                <a:latin typeface="Consolas" panose="020B0609020204030204" pitchFamily="49" charset="0"/>
              </a:rPr>
              <a:t>&amp;</a:t>
            </a:r>
            <a:r>
              <a:rPr lang="en-US" dirty="0" err="1">
                <a:solidFill>
                  <a:srgbClr val="000000"/>
                </a:solidFill>
                <a:latin typeface="Consolas" panose="020B0609020204030204" pitchFamily="49" charset="0"/>
              </a:rPr>
              <a:t>b</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cals</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return</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a.getValue</a:t>
            </a:r>
            <a:r>
              <a:rPr lang="en-US" dirty="0">
                <a:solidFill>
                  <a:srgbClr val="000000"/>
                </a:solidFill>
                <a:latin typeface="Consolas" panose="020B0609020204030204" pitchFamily="49" charset="0"/>
              </a:rPr>
              <a:t>() &gt; </a:t>
            </a:r>
            <a:r>
              <a:rPr lang="en-US" dirty="0" err="1">
                <a:solidFill>
                  <a:srgbClr val="000000"/>
                </a:solidFill>
                <a:latin typeface="Consolas" panose="020B0609020204030204" pitchFamily="49" charset="0"/>
              </a:rPr>
              <a:t>b.getValue</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for</a:t>
            </a:r>
            <a:r>
              <a:rPr lang="en-US" dirty="0">
                <a:solidFill>
                  <a:srgbClr val="000000"/>
                </a:solidFill>
                <a:latin typeface="Consolas" panose="020B0609020204030204" pitchFamily="49" charset="0"/>
              </a:rPr>
              <a:t>(</a:t>
            </a:r>
            <a:r>
              <a:rPr lang="en-US" dirty="0">
                <a:solidFill>
                  <a:srgbClr val="0000FF"/>
                </a:solidFill>
                <a:latin typeface="Consolas" panose="020B0609020204030204" pitchFamily="49" charset="0"/>
              </a:rPr>
              <a:t>auto</a:t>
            </a:r>
            <a:r>
              <a:rPr lang="en-US" dirty="0">
                <a:solidFill>
                  <a:srgbClr val="000000"/>
                </a:solidFill>
                <a:latin typeface="Consolas" panose="020B0609020204030204" pitchFamily="49" charset="0"/>
              </a:rPr>
              <a:t> el: v){</a:t>
            </a:r>
          </a:p>
          <a:p>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cout</a:t>
            </a:r>
            <a:r>
              <a:rPr lang="en-US" dirty="0">
                <a:solidFill>
                  <a:srgbClr val="000000"/>
                </a:solidFill>
                <a:latin typeface="Consolas" panose="020B0609020204030204" pitchFamily="49" charset="0"/>
              </a:rPr>
              <a:t> &lt;&lt; el &lt;&lt; </a:t>
            </a:r>
            <a:r>
              <a:rPr lang="en-US" dirty="0">
                <a:solidFill>
                  <a:srgbClr val="A31515"/>
                </a:solidFill>
                <a:latin typeface="Consolas" panose="020B0609020204030204" pitchFamily="49" charset="0"/>
              </a:rPr>
              <a:t>", "</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cout</a:t>
            </a:r>
            <a:r>
              <a:rPr lang="en-US" dirty="0">
                <a:solidFill>
                  <a:srgbClr val="000000"/>
                </a:solidFill>
                <a:latin typeface="Consolas" panose="020B0609020204030204" pitchFamily="49" charset="0"/>
              </a:rPr>
              <a:t> &lt;&lt; </a:t>
            </a:r>
            <a:r>
              <a:rPr lang="en-US" dirty="0" err="1">
                <a:solidFill>
                  <a:srgbClr val="000000"/>
                </a:solidFill>
                <a:latin typeface="Consolas" panose="020B0609020204030204" pitchFamily="49" charset="0"/>
              </a:rPr>
              <a:t>endl</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cout</a:t>
            </a:r>
            <a:r>
              <a:rPr lang="en-US" dirty="0">
                <a:solidFill>
                  <a:srgbClr val="000000"/>
                </a:solidFill>
                <a:latin typeface="Consolas" panose="020B0609020204030204" pitchFamily="49" charset="0"/>
              </a:rPr>
              <a:t> &lt;&lt; </a:t>
            </a:r>
            <a:r>
              <a:rPr lang="en-US" dirty="0" err="1">
                <a:solidFill>
                  <a:srgbClr val="000000"/>
                </a:solidFill>
                <a:latin typeface="Consolas" panose="020B0609020204030204" pitchFamily="49" charset="0"/>
              </a:rPr>
              <a:t>cals</a:t>
            </a:r>
            <a:r>
              <a:rPr lang="en-US" dirty="0">
                <a:solidFill>
                  <a:srgbClr val="000000"/>
                </a:solidFill>
                <a:latin typeface="Consolas" panose="020B0609020204030204" pitchFamily="49" charset="0"/>
              </a:rPr>
              <a:t> &lt;&lt; </a:t>
            </a:r>
            <a:r>
              <a:rPr lang="en-US" dirty="0" err="1">
                <a:solidFill>
                  <a:srgbClr val="000000"/>
                </a:solidFill>
                <a:latin typeface="Consolas" panose="020B0609020204030204" pitchFamily="49" charset="0"/>
              </a:rPr>
              <a:t>endl</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a:t>
            </a:r>
            <a:endParaRPr lang="en-US" b="0" dirty="0">
              <a:solidFill>
                <a:srgbClr val="000000"/>
              </a:solidFill>
              <a:effectLst/>
              <a:latin typeface="Consolas" panose="020B0609020204030204" pitchFamily="49" charset="0"/>
            </a:endParaRPr>
          </a:p>
        </p:txBody>
      </p:sp>
      <p:sp>
        <p:nvSpPr>
          <p:cNvPr id="10" name="Прямоугольник 9"/>
          <p:cNvSpPr/>
          <p:nvPr/>
        </p:nvSpPr>
        <p:spPr>
          <a:xfrm>
            <a:off x="8111905" y="3143010"/>
            <a:ext cx="3803287" cy="1200329"/>
          </a:xfrm>
          <a:prstGeom prst="rect">
            <a:avLst/>
          </a:prstGeom>
        </p:spPr>
        <p:txBody>
          <a:bodyPr wrap="square">
            <a:spAutoFit/>
          </a:bodyPr>
          <a:lstStyle/>
          <a:p>
            <a:r>
              <a:rPr lang="ru-RU" dirty="0"/>
              <a:t>-9, 17, -16, -50, 19, -26, 28, 8, 12, 14, </a:t>
            </a:r>
          </a:p>
          <a:p>
            <a:r>
              <a:rPr lang="ru-RU" dirty="0"/>
              <a:t>0</a:t>
            </a:r>
          </a:p>
          <a:p>
            <a:r>
              <a:rPr lang="ru-RU" dirty="0"/>
              <a:t>28, 19, 17, 14, 12, 8, -9, -16, -26, -50,</a:t>
            </a:r>
          </a:p>
          <a:p>
            <a:r>
              <a:rPr lang="ru-RU" dirty="0"/>
              <a:t>31</a:t>
            </a:r>
          </a:p>
        </p:txBody>
      </p:sp>
      <p:pic>
        <p:nvPicPr>
          <p:cNvPr id="11" name="Picture 2" descr="Тяжелое время / стена :: часы :: смешные картинки (фото приколы) / смешные  картинки и другие приколы: комиксы, гиф анимация, видео, лучший  интеллектуальный юмор."/>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38392" y="4343339"/>
            <a:ext cx="4876800" cy="2381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767069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5" y="481752"/>
            <a:ext cx="7725544"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ru-RU" sz="3200" dirty="0" smtClean="0">
                <a:solidFill>
                  <a:schemeClr val="accent1">
                    <a:lumMod val="75000"/>
                  </a:schemeClr>
                </a:solidFill>
                <a:latin typeface="Arial" panose="020B0604020202020204" pitchFamily="34" charset="0"/>
                <a:cs typeface="Arial" panose="020B0604020202020204" pitchFamily="34" charset="0"/>
              </a:rPr>
              <a:t>Сигнатура лямбды</a:t>
            </a:r>
            <a:endParaRPr lang="ru-RU" sz="3200" dirty="0">
              <a:solidFill>
                <a:schemeClr val="accent1">
                  <a:lumMod val="75000"/>
                </a:schemeClr>
              </a:solidFill>
              <a:latin typeface="Arial" panose="020B0604020202020204" pitchFamily="34" charset="0"/>
              <a:cs typeface="Arial" panose="020B0604020202020204" pitchFamily="34" charset="0"/>
            </a:endParaRP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 name="Номер слайда 1"/>
          <p:cNvSpPr>
            <a:spLocks noGrp="1"/>
          </p:cNvSpPr>
          <p:nvPr>
            <p:ph type="sldNum" sz="quarter" idx="12"/>
          </p:nvPr>
        </p:nvSpPr>
        <p:spPr>
          <a:xfrm>
            <a:off x="10513589" y="6356353"/>
            <a:ext cx="1187570" cy="365125"/>
          </a:xfrm>
        </p:spPr>
        <p:txBody>
          <a:bodyPr/>
          <a:lstStyle/>
          <a:p>
            <a:fld id="{9DD0990C-240E-4F6D-96E9-50DBAF192F56}" type="slidenum">
              <a:rPr lang="ru-RU" smtClean="0">
                <a:latin typeface="Arial" panose="020B0604020202020204" pitchFamily="34" charset="0"/>
                <a:cs typeface="Arial" panose="020B0604020202020204" pitchFamily="34" charset="0"/>
              </a:rPr>
              <a:t>12</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p:sp>
        <p:nvSpPr>
          <p:cNvPr id="9" name="Прямоугольник 8"/>
          <p:cNvSpPr/>
          <p:nvPr/>
        </p:nvSpPr>
        <p:spPr>
          <a:xfrm>
            <a:off x="557739" y="1202681"/>
            <a:ext cx="11076522" cy="1477328"/>
          </a:xfrm>
          <a:prstGeom prst="rect">
            <a:avLst/>
          </a:prstGeom>
        </p:spPr>
        <p:txBody>
          <a:bodyPr wrap="square">
            <a:spAutoFit/>
          </a:bodyPr>
          <a:lstStyle/>
          <a:p>
            <a:r>
              <a:rPr lang="ru-RU" b="1" dirty="0"/>
              <a:t>Лямбда выражения </a:t>
            </a:r>
            <a:r>
              <a:rPr lang="ru-RU" dirty="0"/>
              <a:t>– техника программирования, сочетающая в себе преимущества указателей на функции и функциональных объектов, позволяет избежать неудобств. Как и функциональные объекты, лямбда выражения позволяют хранить состояния, но их компактный синтаксис в отличие от функциональных объектов не требует объявления класса. Лямбда выражения позволяют вам писать более компактный код и избежать ошибок, нежели используя функциональные объекты</a:t>
            </a:r>
            <a:r>
              <a:rPr lang="ru-RU" dirty="0" smtClean="0"/>
              <a:t>.</a:t>
            </a:r>
            <a:endParaRPr lang="ru-RU" dirty="0"/>
          </a:p>
        </p:txBody>
      </p:sp>
      <p:grpSp>
        <p:nvGrpSpPr>
          <p:cNvPr id="10" name="Группа 9"/>
          <p:cNvGrpSpPr/>
          <p:nvPr/>
        </p:nvGrpSpPr>
        <p:grpSpPr>
          <a:xfrm>
            <a:off x="1360386" y="3141311"/>
            <a:ext cx="9471229" cy="2685621"/>
            <a:chOff x="1438197" y="3141311"/>
            <a:chExt cx="9471229" cy="2685621"/>
          </a:xfrm>
        </p:grpSpPr>
        <p:pic>
          <p:nvPicPr>
            <p:cNvPr id="11" name="Рисунок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38197" y="3141311"/>
              <a:ext cx="3864674" cy="2685621"/>
            </a:xfrm>
            <a:prstGeom prst="rect">
              <a:avLst/>
            </a:prstGeom>
          </p:spPr>
        </p:pic>
        <p:sp>
          <p:nvSpPr>
            <p:cNvPr id="12" name="Прямоугольник 11"/>
            <p:cNvSpPr/>
            <p:nvPr/>
          </p:nvSpPr>
          <p:spPr>
            <a:xfrm>
              <a:off x="5302871" y="3611304"/>
              <a:ext cx="5606555" cy="1754326"/>
            </a:xfrm>
            <a:prstGeom prst="rect">
              <a:avLst/>
            </a:prstGeom>
          </p:spPr>
          <p:txBody>
            <a:bodyPr wrap="square">
              <a:spAutoFit/>
            </a:bodyPr>
            <a:lstStyle/>
            <a:p>
              <a:r>
                <a:rPr lang="ru-RU" dirty="0">
                  <a:solidFill>
                    <a:srgbClr val="222222"/>
                  </a:solidFill>
                </a:rPr>
                <a:t>1) Маска переменных</a:t>
              </a:r>
              <a:r>
                <a:rPr lang="ru-RU" dirty="0"/>
                <a:t/>
              </a:r>
              <a:br>
                <a:rPr lang="ru-RU" dirty="0"/>
              </a:br>
              <a:r>
                <a:rPr lang="ru-RU" dirty="0">
                  <a:solidFill>
                    <a:srgbClr val="222222"/>
                  </a:solidFill>
                </a:rPr>
                <a:t>2) Список параметров</a:t>
              </a:r>
              <a:r>
                <a:rPr lang="ru-RU" dirty="0"/>
                <a:t/>
              </a:r>
              <a:br>
                <a:rPr lang="ru-RU" dirty="0"/>
              </a:br>
              <a:r>
                <a:rPr lang="ru-RU" dirty="0">
                  <a:solidFill>
                    <a:srgbClr val="222222"/>
                  </a:solidFill>
                </a:rPr>
                <a:t>3) Изменение параметра, переданного по значению</a:t>
              </a:r>
              <a:r>
                <a:rPr lang="ru-RU" dirty="0"/>
                <a:t/>
              </a:r>
              <a:br>
                <a:rPr lang="ru-RU" dirty="0"/>
              </a:br>
              <a:r>
                <a:rPr lang="ru-RU" dirty="0">
                  <a:solidFill>
                    <a:srgbClr val="222222"/>
                  </a:solidFill>
                </a:rPr>
                <a:t>4) Спецификация исключения</a:t>
              </a:r>
              <a:r>
                <a:rPr lang="ru-RU" dirty="0"/>
                <a:t/>
              </a:r>
              <a:br>
                <a:rPr lang="ru-RU" dirty="0"/>
              </a:br>
              <a:r>
                <a:rPr lang="ru-RU" dirty="0">
                  <a:solidFill>
                    <a:srgbClr val="222222"/>
                  </a:solidFill>
                </a:rPr>
                <a:t>5) Возвращаемый тип</a:t>
              </a:r>
              <a:r>
                <a:rPr lang="ru-RU" dirty="0"/>
                <a:t/>
              </a:r>
              <a:br>
                <a:rPr lang="ru-RU" dirty="0"/>
              </a:br>
              <a:r>
                <a:rPr lang="ru-RU" dirty="0">
                  <a:solidFill>
                    <a:srgbClr val="222222"/>
                  </a:solidFill>
                </a:rPr>
                <a:t>6) Тело лямбда выражения</a:t>
              </a:r>
              <a:endParaRPr lang="ru-RU" dirty="0"/>
            </a:p>
          </p:txBody>
        </p:sp>
      </p:grpSp>
      <p:pic>
        <p:nvPicPr>
          <p:cNvPr id="13" name="Picture 2" descr="Продолжаем буйствовать / Коллективное творчество(БЛ) :: Бесконечное лето ::  Ru VN (Русскоязычные визуальные новеллы,Отечественные визуальные новеллы)  :: Визуальные новеллы :: фэндомы / картинки, комиксы, интересные  тематические статьи."/>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28337" y="4924474"/>
            <a:ext cx="2406555" cy="18049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331845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5" y="481752"/>
            <a:ext cx="7725544"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ru-RU" sz="3200" dirty="0" smtClean="0">
                <a:solidFill>
                  <a:schemeClr val="accent1">
                    <a:lumMod val="75000"/>
                  </a:schemeClr>
                </a:solidFill>
                <a:latin typeface="Arial" panose="020B0604020202020204" pitchFamily="34" charset="0"/>
                <a:cs typeface="Arial" panose="020B0604020202020204" pitchFamily="34" charset="0"/>
              </a:rPr>
              <a:t>Части </a:t>
            </a:r>
            <a:r>
              <a:rPr lang="ru-RU" sz="3200" dirty="0" err="1" smtClean="0">
                <a:solidFill>
                  <a:schemeClr val="accent1">
                    <a:lumMod val="75000"/>
                  </a:schemeClr>
                </a:solidFill>
                <a:latin typeface="Arial" panose="020B0604020202020204" pitchFamily="34" charset="0"/>
                <a:cs typeface="Arial" panose="020B0604020202020204" pitchFamily="34" charset="0"/>
              </a:rPr>
              <a:t>сгнатуры</a:t>
            </a:r>
            <a:endParaRPr lang="ru-RU" sz="3200" dirty="0">
              <a:solidFill>
                <a:schemeClr val="accent1">
                  <a:lumMod val="75000"/>
                </a:schemeClr>
              </a:solidFill>
              <a:latin typeface="Arial" panose="020B0604020202020204" pitchFamily="34" charset="0"/>
              <a:cs typeface="Arial" panose="020B0604020202020204" pitchFamily="34" charset="0"/>
            </a:endParaRP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 name="Номер слайда 1"/>
          <p:cNvSpPr>
            <a:spLocks noGrp="1"/>
          </p:cNvSpPr>
          <p:nvPr>
            <p:ph type="sldNum" sz="quarter" idx="12"/>
          </p:nvPr>
        </p:nvSpPr>
        <p:spPr>
          <a:xfrm>
            <a:off x="10513589" y="6356353"/>
            <a:ext cx="1187570" cy="365125"/>
          </a:xfrm>
        </p:spPr>
        <p:txBody>
          <a:bodyPr/>
          <a:lstStyle/>
          <a:p>
            <a:fld id="{9DD0990C-240E-4F6D-96E9-50DBAF192F56}" type="slidenum">
              <a:rPr lang="ru-RU" smtClean="0">
                <a:latin typeface="Arial" panose="020B0604020202020204" pitchFamily="34" charset="0"/>
                <a:cs typeface="Arial" panose="020B0604020202020204" pitchFamily="34" charset="0"/>
              </a:rPr>
              <a:t>13</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p:sp>
        <p:nvSpPr>
          <p:cNvPr id="9" name="Прямоугольник 8"/>
          <p:cNvSpPr/>
          <p:nvPr/>
        </p:nvSpPr>
        <p:spPr>
          <a:xfrm>
            <a:off x="493170" y="1219410"/>
            <a:ext cx="11096078" cy="5355312"/>
          </a:xfrm>
          <a:prstGeom prst="rect">
            <a:avLst/>
          </a:prstGeom>
        </p:spPr>
        <p:txBody>
          <a:bodyPr wrap="square">
            <a:spAutoFit/>
          </a:bodyPr>
          <a:lstStyle/>
          <a:p>
            <a:r>
              <a:rPr lang="ru-RU" b="1" dirty="0">
                <a:solidFill>
                  <a:srgbClr val="222222"/>
                </a:solidFill>
              </a:rPr>
              <a:t>Маска переменных</a:t>
            </a:r>
            <a:r>
              <a:rPr lang="ru-RU" dirty="0"/>
              <a:t/>
            </a:r>
            <a:br>
              <a:rPr lang="ru-RU" dirty="0"/>
            </a:br>
            <a:r>
              <a:rPr lang="ru-RU" dirty="0">
                <a:solidFill>
                  <a:srgbClr val="222222"/>
                </a:solidFill>
              </a:rPr>
              <a:t>Лямбда выражение может получать доступ практически к любым переменным и использовать их внутри тела. Снимок определяет способ получения параметров телом лямбда выражения. Доступ к переменным, перед которыми стоит амперсанд (&amp;), осуществляется по ссылке, а перед которыми нет амперсанда, соответственно </a:t>
            </a:r>
            <a:r>
              <a:rPr lang="ru-RU" dirty="0"/>
              <a:t>по значению. Пустая маска ([]) означает, что тело выражения не имеет доступа к переменным.</a:t>
            </a:r>
          </a:p>
          <a:p>
            <a:pPr marL="285750" indent="-285750">
              <a:buFont typeface="Arial" panose="020B0604020202020204" pitchFamily="34" charset="0"/>
              <a:buChar char="•"/>
            </a:pPr>
            <a:r>
              <a:rPr lang="ru-RU" b="1" dirty="0"/>
              <a:t>[</a:t>
            </a:r>
            <a:r>
              <a:rPr lang="ru-RU" b="1" dirty="0" err="1"/>
              <a:t>a,&amp;b</a:t>
            </a:r>
            <a:r>
              <a:rPr lang="ru-RU" b="1" dirty="0"/>
              <a:t>] </a:t>
            </a:r>
            <a:r>
              <a:rPr lang="ru-RU" dirty="0"/>
              <a:t>где a захвачена по значению, а b захвачена по ссылке.</a:t>
            </a:r>
          </a:p>
          <a:p>
            <a:pPr marL="285750" indent="-285750">
              <a:buFont typeface="Arial" panose="020B0604020202020204" pitchFamily="34" charset="0"/>
              <a:buChar char="•"/>
            </a:pPr>
            <a:r>
              <a:rPr lang="ru-RU" b="1" dirty="0"/>
              <a:t>[</a:t>
            </a:r>
            <a:r>
              <a:rPr lang="ru-RU" b="1" dirty="0" err="1"/>
              <a:t>this</a:t>
            </a:r>
            <a:r>
              <a:rPr lang="ru-RU" b="1" dirty="0"/>
              <a:t>]</a:t>
            </a:r>
            <a:r>
              <a:rPr lang="ru-RU" dirty="0"/>
              <a:t> захватывает указатель </a:t>
            </a:r>
            <a:r>
              <a:rPr lang="ru-RU" dirty="0" err="1"/>
              <a:t>this</a:t>
            </a:r>
            <a:r>
              <a:rPr lang="ru-RU" dirty="0"/>
              <a:t> по значению.</a:t>
            </a:r>
          </a:p>
          <a:p>
            <a:pPr marL="285750" indent="-285750">
              <a:buFont typeface="Arial" panose="020B0604020202020204" pitchFamily="34" charset="0"/>
              <a:buChar char="•"/>
            </a:pPr>
            <a:r>
              <a:rPr lang="ru-RU" b="1" dirty="0"/>
              <a:t>[&amp;]</a:t>
            </a:r>
            <a:r>
              <a:rPr lang="ru-RU" dirty="0"/>
              <a:t> захват всех символов по ссылке</a:t>
            </a:r>
          </a:p>
          <a:p>
            <a:pPr marL="285750" indent="-285750">
              <a:buFont typeface="Arial" panose="020B0604020202020204" pitchFamily="34" charset="0"/>
              <a:buChar char="•"/>
            </a:pPr>
            <a:r>
              <a:rPr lang="ru-RU" b="1" dirty="0"/>
              <a:t>[=]</a:t>
            </a:r>
            <a:r>
              <a:rPr lang="ru-RU" dirty="0"/>
              <a:t> захват всех символов по значению</a:t>
            </a:r>
          </a:p>
          <a:p>
            <a:pPr marL="285750" indent="-285750">
              <a:buFont typeface="Arial" panose="020B0604020202020204" pitchFamily="34" charset="0"/>
              <a:buChar char="•"/>
            </a:pPr>
            <a:r>
              <a:rPr lang="ru-RU" b="1" dirty="0"/>
              <a:t>[]</a:t>
            </a:r>
            <a:r>
              <a:rPr lang="ru-RU" dirty="0"/>
              <a:t> ничего не захватывает</a:t>
            </a:r>
            <a:endParaRPr lang="ru-RU" dirty="0">
              <a:solidFill>
                <a:srgbClr val="222222"/>
              </a:solidFill>
            </a:endParaRPr>
          </a:p>
          <a:p>
            <a:r>
              <a:rPr lang="ru-RU" b="1" dirty="0">
                <a:solidFill>
                  <a:srgbClr val="222222"/>
                </a:solidFill>
              </a:rPr>
              <a:t>Список параметров</a:t>
            </a:r>
            <a:r>
              <a:rPr lang="ru-RU" dirty="0"/>
              <a:t/>
            </a:r>
            <a:br>
              <a:rPr lang="ru-RU" dirty="0"/>
            </a:br>
            <a:r>
              <a:rPr lang="ru-RU" dirty="0">
                <a:solidFill>
                  <a:srgbClr val="222222"/>
                </a:solidFill>
              </a:rPr>
              <a:t>Список параметров лямбда выражения содержит список параметров для функции, у которых существуют следующим </a:t>
            </a:r>
            <a:r>
              <a:rPr lang="ru-RU" dirty="0" smtClean="0">
                <a:solidFill>
                  <a:srgbClr val="222222"/>
                </a:solidFill>
              </a:rPr>
              <a:t>ограничения:</a:t>
            </a:r>
            <a:endParaRPr lang="en-US" dirty="0"/>
          </a:p>
          <a:p>
            <a:pPr marL="342900" indent="-342900">
              <a:buFont typeface="+mj-lt"/>
              <a:buAutoNum type="arabicPeriod"/>
            </a:pPr>
            <a:r>
              <a:rPr lang="ru-RU" dirty="0" smtClean="0">
                <a:solidFill>
                  <a:srgbClr val="222222"/>
                </a:solidFill>
              </a:rPr>
              <a:t>Список </a:t>
            </a:r>
            <a:r>
              <a:rPr lang="ru-RU" dirty="0">
                <a:solidFill>
                  <a:srgbClr val="222222"/>
                </a:solidFill>
              </a:rPr>
              <a:t>параметров не может содержать значения по </a:t>
            </a:r>
            <a:r>
              <a:rPr lang="ru-RU" dirty="0" smtClean="0">
                <a:solidFill>
                  <a:srgbClr val="222222"/>
                </a:solidFill>
              </a:rPr>
              <a:t>умолчанию</a:t>
            </a:r>
            <a:endParaRPr lang="en-US" dirty="0"/>
          </a:p>
          <a:p>
            <a:pPr marL="342900" indent="-342900">
              <a:buFont typeface="+mj-lt"/>
              <a:buAutoNum type="arabicPeriod"/>
            </a:pPr>
            <a:r>
              <a:rPr lang="ru-RU" dirty="0" smtClean="0">
                <a:solidFill>
                  <a:srgbClr val="222222"/>
                </a:solidFill>
              </a:rPr>
              <a:t>Не </a:t>
            </a:r>
            <a:r>
              <a:rPr lang="ru-RU" dirty="0">
                <a:solidFill>
                  <a:srgbClr val="222222"/>
                </a:solidFill>
              </a:rPr>
              <a:t>может содержать неименованные </a:t>
            </a:r>
            <a:r>
              <a:rPr lang="ru-RU" dirty="0" smtClean="0">
                <a:solidFill>
                  <a:srgbClr val="222222"/>
                </a:solidFill>
              </a:rPr>
              <a:t>параметры</a:t>
            </a:r>
            <a:endParaRPr lang="en-US" dirty="0"/>
          </a:p>
          <a:p>
            <a:pPr marL="342900" indent="-342900">
              <a:buFont typeface="+mj-lt"/>
              <a:buAutoNum type="arabicPeriod"/>
            </a:pPr>
            <a:r>
              <a:rPr lang="ru-RU" dirty="0" smtClean="0">
                <a:solidFill>
                  <a:srgbClr val="222222"/>
                </a:solidFill>
              </a:rPr>
              <a:t>Ограниченное </a:t>
            </a:r>
            <a:r>
              <a:rPr lang="ru-RU" dirty="0">
                <a:solidFill>
                  <a:srgbClr val="222222"/>
                </a:solidFill>
              </a:rPr>
              <a:t>число параметров</a:t>
            </a:r>
          </a:p>
          <a:p>
            <a:r>
              <a:rPr lang="ru-RU" dirty="0">
                <a:solidFill>
                  <a:srgbClr val="212529"/>
                </a:solidFill>
                <a:latin typeface="Roboto"/>
              </a:rPr>
              <a:t>В стандарте </a:t>
            </a:r>
            <a:r>
              <a:rPr lang="ru-RU" b="1" dirty="0">
                <a:solidFill>
                  <a:srgbClr val="212529"/>
                </a:solidFill>
                <a:latin typeface="Roboto"/>
              </a:rPr>
              <a:t>C++14 </a:t>
            </a:r>
            <a:r>
              <a:rPr lang="ru-RU" dirty="0">
                <a:solidFill>
                  <a:srgbClr val="212529"/>
                </a:solidFill>
                <a:latin typeface="Roboto"/>
              </a:rPr>
              <a:t>появилась возможность определять аргументы лямбда функций как </a:t>
            </a:r>
            <a:r>
              <a:rPr lang="ru-RU" dirty="0" err="1">
                <a:solidFill>
                  <a:srgbClr val="212529"/>
                </a:solidFill>
                <a:latin typeface="Roboto"/>
              </a:rPr>
              <a:t>auto</a:t>
            </a:r>
            <a:r>
              <a:rPr lang="ru-RU" dirty="0">
                <a:solidFill>
                  <a:srgbClr val="212529"/>
                </a:solidFill>
                <a:latin typeface="Roboto"/>
              </a:rPr>
              <a:t>, за счёт чего лямбда функцию можно передавать в качестве аргумента самой себе по ссылке. </a:t>
            </a:r>
            <a:endParaRPr lang="ru-RU" dirty="0">
              <a:solidFill>
                <a:srgbClr val="222222"/>
              </a:solidFill>
            </a:endParaRPr>
          </a:p>
          <a:p>
            <a:endParaRPr lang="ru-RU" dirty="0"/>
          </a:p>
        </p:txBody>
      </p:sp>
      <p:sp>
        <p:nvSpPr>
          <p:cNvPr id="10" name="Прямоугольник 9"/>
          <p:cNvSpPr/>
          <p:nvPr/>
        </p:nvSpPr>
        <p:spPr>
          <a:xfrm>
            <a:off x="5908621" y="3943232"/>
            <a:ext cx="4572000" cy="369332"/>
          </a:xfrm>
          <a:prstGeom prst="rect">
            <a:avLst/>
          </a:prstGeom>
        </p:spPr>
        <p:txBody>
          <a:bodyPr>
            <a:spAutoFit/>
          </a:bodyPr>
          <a:lstStyle/>
          <a:p>
            <a:endParaRPr lang="ru-RU" dirty="0"/>
          </a:p>
        </p:txBody>
      </p:sp>
      <p:sp>
        <p:nvSpPr>
          <p:cNvPr id="11" name="Прямоугольник 10"/>
          <p:cNvSpPr/>
          <p:nvPr/>
        </p:nvSpPr>
        <p:spPr>
          <a:xfrm>
            <a:off x="1601797" y="4972467"/>
            <a:ext cx="4572000" cy="369332"/>
          </a:xfrm>
          <a:prstGeom prst="rect">
            <a:avLst/>
          </a:prstGeom>
        </p:spPr>
        <p:txBody>
          <a:bodyPr>
            <a:spAutoFit/>
          </a:bodyPr>
          <a:lstStyle/>
          <a:p>
            <a:endParaRPr lang="ru-RU" dirty="0"/>
          </a:p>
        </p:txBody>
      </p:sp>
      <p:pic>
        <p:nvPicPr>
          <p:cNvPr id="12" name="Picture 2" descr="Создать мем Ты хочешь меня опять довести да"/>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82510" y="2427079"/>
            <a:ext cx="1753053" cy="17530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927848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5" y="481752"/>
            <a:ext cx="7725544"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ru-RU" sz="3200" dirty="0" smtClean="0">
                <a:solidFill>
                  <a:schemeClr val="accent1">
                    <a:lumMod val="75000"/>
                  </a:schemeClr>
                </a:solidFill>
                <a:latin typeface="Arial" panose="020B0604020202020204" pitchFamily="34" charset="0"/>
                <a:cs typeface="Arial" panose="020B0604020202020204" pitchFamily="34" charset="0"/>
              </a:rPr>
              <a:t>Части сигнатуры</a:t>
            </a:r>
            <a:endParaRPr lang="ru-RU" sz="3200" dirty="0">
              <a:solidFill>
                <a:schemeClr val="accent1">
                  <a:lumMod val="75000"/>
                </a:schemeClr>
              </a:solidFill>
              <a:latin typeface="Arial" panose="020B0604020202020204" pitchFamily="34" charset="0"/>
              <a:cs typeface="Arial" panose="020B0604020202020204" pitchFamily="34" charset="0"/>
            </a:endParaRP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 name="Номер слайда 1"/>
          <p:cNvSpPr>
            <a:spLocks noGrp="1"/>
          </p:cNvSpPr>
          <p:nvPr>
            <p:ph type="sldNum" sz="quarter" idx="12"/>
          </p:nvPr>
        </p:nvSpPr>
        <p:spPr>
          <a:xfrm>
            <a:off x="10513589" y="6356353"/>
            <a:ext cx="1187570" cy="365125"/>
          </a:xfrm>
        </p:spPr>
        <p:txBody>
          <a:bodyPr/>
          <a:lstStyle/>
          <a:p>
            <a:fld id="{9DD0990C-240E-4F6D-96E9-50DBAF192F56}" type="slidenum">
              <a:rPr lang="ru-RU" smtClean="0">
                <a:latin typeface="Arial" panose="020B0604020202020204" pitchFamily="34" charset="0"/>
                <a:cs typeface="Arial" panose="020B0604020202020204" pitchFamily="34" charset="0"/>
              </a:rPr>
              <a:t>14</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p:sp>
        <p:nvSpPr>
          <p:cNvPr id="9" name="Прямоугольник 8"/>
          <p:cNvSpPr/>
          <p:nvPr/>
        </p:nvSpPr>
        <p:spPr>
          <a:xfrm>
            <a:off x="493417" y="1489866"/>
            <a:ext cx="11014326" cy="4247317"/>
          </a:xfrm>
          <a:prstGeom prst="rect">
            <a:avLst/>
          </a:prstGeom>
        </p:spPr>
        <p:txBody>
          <a:bodyPr wrap="square">
            <a:spAutoFit/>
          </a:bodyPr>
          <a:lstStyle/>
          <a:p>
            <a:r>
              <a:rPr lang="ru-RU" b="1" dirty="0">
                <a:solidFill>
                  <a:srgbClr val="222222"/>
                </a:solidFill>
              </a:rPr>
              <a:t>Изменение параметра переданного по значению</a:t>
            </a:r>
            <a:r>
              <a:rPr lang="ru-RU" dirty="0"/>
              <a:t/>
            </a:r>
            <a:br>
              <a:rPr lang="ru-RU" dirty="0"/>
            </a:br>
            <a:r>
              <a:rPr lang="ru-RU" dirty="0">
                <a:solidFill>
                  <a:srgbClr val="222222"/>
                </a:solidFill>
              </a:rPr>
              <a:t>Спецификация позволяет разрешить телу лямбда выражения и заменить переменные, полученные по значению.</a:t>
            </a:r>
            <a:endParaRPr lang="ru-RU" b="1" dirty="0"/>
          </a:p>
          <a:p>
            <a:r>
              <a:rPr lang="ru-RU" b="1" dirty="0"/>
              <a:t>Спецификация исключений</a:t>
            </a:r>
            <a:r>
              <a:rPr lang="ru-RU" dirty="0"/>
              <a:t/>
            </a:r>
            <a:br>
              <a:rPr lang="ru-RU" dirty="0"/>
            </a:br>
            <a:r>
              <a:rPr lang="ru-RU" dirty="0"/>
              <a:t>Лямбда выражения может включать в себя спецификацию исключения, которая позволяет телу не создавать исключения.</a:t>
            </a:r>
          </a:p>
          <a:p>
            <a:r>
              <a:rPr lang="ru-RU" b="1" dirty="0"/>
              <a:t>Тело лямбда выражения</a:t>
            </a:r>
            <a:r>
              <a:rPr lang="ru-RU" dirty="0"/>
              <a:t/>
            </a:r>
            <a:br>
              <a:rPr lang="ru-RU" dirty="0"/>
            </a:br>
            <a:r>
              <a:rPr lang="ru-RU" dirty="0"/>
              <a:t>На тело выражения накладываются идентичные ограничения, как на блок кода или метод.</a:t>
            </a:r>
            <a:endParaRPr lang="ru-RU" b="1" dirty="0"/>
          </a:p>
          <a:p>
            <a:r>
              <a:rPr lang="ru-RU" b="1" dirty="0"/>
              <a:t>Возвращаемый тип</a:t>
            </a:r>
            <a:r>
              <a:rPr lang="ru-RU" dirty="0"/>
              <a:t/>
            </a:r>
            <a:br>
              <a:rPr lang="ru-RU" dirty="0"/>
            </a:br>
            <a:r>
              <a:rPr lang="ru-RU" dirty="0"/>
              <a:t>Спецификация определяет возвращаемый тип лямбда выражения. Вы можете не использовать данную конструкцию, если тело выражения имеет только одну инструкцию “</a:t>
            </a:r>
            <a:r>
              <a:rPr lang="ru-RU" b="1" dirty="0" err="1"/>
              <a:t>return</a:t>
            </a:r>
            <a:r>
              <a:rPr lang="ru-RU" dirty="0"/>
              <a:t>” или не возвращает значения вообще. Если тело содержит только одну “</a:t>
            </a:r>
            <a:r>
              <a:rPr lang="ru-RU" b="1" dirty="0" err="1"/>
              <a:t>return</a:t>
            </a:r>
            <a:r>
              <a:rPr lang="ru-RU" dirty="0"/>
              <a:t>” инструкцию, компилятор установит возвращаемый тип лямбда выражения идентичный типу “</a:t>
            </a:r>
            <a:r>
              <a:rPr lang="ru-RU" b="1" dirty="0" err="1"/>
              <a:t>return</a:t>
            </a:r>
            <a:r>
              <a:rPr lang="ru-RU" dirty="0"/>
              <a:t>” инструкции.</a:t>
            </a:r>
          </a:p>
          <a:p>
            <a:r>
              <a:rPr lang="ru-RU" dirty="0"/>
              <a:t>Это означает, что лямбда функция может использовать не только переменные, которые передаются ей в качестве параметров, но и какие-либо объекты, которые были объявлены вне </a:t>
            </a:r>
            <a:r>
              <a:rPr lang="ru-RU" b="1" dirty="0" err="1"/>
              <a:t>лямда</a:t>
            </a:r>
            <a:r>
              <a:rPr lang="ru-RU" b="1" dirty="0"/>
              <a:t>-функции</a:t>
            </a:r>
            <a:r>
              <a:rPr lang="ru-RU" dirty="0" smtClean="0"/>
              <a:t>.</a:t>
            </a:r>
            <a:endParaRPr lang="ru-RU" dirty="0"/>
          </a:p>
        </p:txBody>
      </p:sp>
    </p:spTree>
    <p:extLst>
      <p:ext uri="{BB962C8B-B14F-4D97-AF65-F5344CB8AC3E}">
        <p14:creationId xmlns:p14="http://schemas.microsoft.com/office/powerpoint/2010/main" val="39127943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5" y="481752"/>
            <a:ext cx="7725544"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ru-RU" sz="3200" dirty="0">
                <a:solidFill>
                  <a:schemeClr val="accent1">
                    <a:lumMod val="75000"/>
                  </a:schemeClr>
                </a:solidFill>
                <a:latin typeface="Arial" panose="020B0604020202020204" pitchFamily="34" charset="0"/>
                <a:cs typeface="Arial" panose="020B0604020202020204" pitchFamily="34" charset="0"/>
              </a:rPr>
              <a:t>Дополнительные подробности</a:t>
            </a:r>
            <a:endParaRPr lang="ru-RU" sz="3200" dirty="0">
              <a:solidFill>
                <a:schemeClr val="accent1">
                  <a:lumMod val="75000"/>
                </a:schemeClr>
              </a:solidFill>
              <a:latin typeface="Arial" panose="020B0604020202020204" pitchFamily="34" charset="0"/>
              <a:cs typeface="Arial" panose="020B0604020202020204" pitchFamily="34" charset="0"/>
            </a:endParaRP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 name="Номер слайда 1"/>
          <p:cNvSpPr>
            <a:spLocks noGrp="1"/>
          </p:cNvSpPr>
          <p:nvPr>
            <p:ph type="sldNum" sz="quarter" idx="12"/>
          </p:nvPr>
        </p:nvSpPr>
        <p:spPr>
          <a:xfrm>
            <a:off x="10513589" y="6356353"/>
            <a:ext cx="1187570" cy="365125"/>
          </a:xfrm>
        </p:spPr>
        <p:txBody>
          <a:bodyPr/>
          <a:lstStyle/>
          <a:p>
            <a:fld id="{9DD0990C-240E-4F6D-96E9-50DBAF192F56}" type="slidenum">
              <a:rPr lang="ru-RU" smtClean="0">
                <a:latin typeface="Arial" panose="020B0604020202020204" pitchFamily="34" charset="0"/>
                <a:cs typeface="Arial" panose="020B0604020202020204" pitchFamily="34" charset="0"/>
              </a:rPr>
              <a:t>15</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p:sp>
        <p:nvSpPr>
          <p:cNvPr id="9" name="Прямоугольник 8"/>
          <p:cNvSpPr/>
          <p:nvPr/>
        </p:nvSpPr>
        <p:spPr>
          <a:xfrm>
            <a:off x="493417" y="1295219"/>
            <a:ext cx="11012876" cy="4801314"/>
          </a:xfrm>
          <a:prstGeom prst="rect">
            <a:avLst/>
          </a:prstGeom>
        </p:spPr>
        <p:txBody>
          <a:bodyPr wrap="square">
            <a:spAutoFit/>
          </a:bodyPr>
          <a:lstStyle/>
          <a:p>
            <a:r>
              <a:rPr lang="ru-RU" dirty="0">
                <a:solidFill>
                  <a:srgbClr val="212529"/>
                </a:solidFill>
                <a:latin typeface="Roboto"/>
              </a:rPr>
              <a:t>Лямбда функция создаёт безымянный временный объект уникального безымянного </a:t>
            </a:r>
            <a:r>
              <a:rPr lang="ru-RU" dirty="0" err="1">
                <a:solidFill>
                  <a:srgbClr val="212529"/>
                </a:solidFill>
                <a:latin typeface="Roboto"/>
              </a:rPr>
              <a:t>non-union</a:t>
            </a:r>
            <a:r>
              <a:rPr lang="ru-RU" dirty="0">
                <a:solidFill>
                  <a:srgbClr val="212529"/>
                </a:solidFill>
                <a:latin typeface="Roboto"/>
              </a:rPr>
              <a:t>, </a:t>
            </a:r>
            <a:r>
              <a:rPr lang="ru-RU" dirty="0" err="1">
                <a:solidFill>
                  <a:srgbClr val="212529"/>
                </a:solidFill>
                <a:latin typeface="Roboto"/>
              </a:rPr>
              <a:t>non-aggregate</a:t>
            </a:r>
            <a:r>
              <a:rPr lang="ru-RU" dirty="0">
                <a:solidFill>
                  <a:srgbClr val="212529"/>
                </a:solidFill>
                <a:latin typeface="Roboto"/>
              </a:rPr>
              <a:t> типа, известного как </a:t>
            </a:r>
            <a:r>
              <a:rPr lang="ru-RU" i="1" dirty="0">
                <a:solidFill>
                  <a:srgbClr val="212529"/>
                </a:solidFill>
                <a:latin typeface="Roboto"/>
              </a:rPr>
              <a:t>тип замыкания. </a:t>
            </a:r>
            <a:r>
              <a:rPr lang="ru-RU" dirty="0">
                <a:solidFill>
                  <a:srgbClr val="212529"/>
                </a:solidFill>
                <a:latin typeface="Roboto"/>
              </a:rPr>
              <a:t>Благодаря введению оператора </a:t>
            </a:r>
            <a:r>
              <a:rPr lang="ru-RU" b="1" dirty="0" err="1">
                <a:solidFill>
                  <a:srgbClr val="212529"/>
                </a:solidFill>
                <a:latin typeface="Roboto"/>
              </a:rPr>
              <a:t>auto</a:t>
            </a:r>
            <a:r>
              <a:rPr lang="ru-RU" b="1" dirty="0">
                <a:solidFill>
                  <a:srgbClr val="212529"/>
                </a:solidFill>
                <a:latin typeface="Roboto"/>
              </a:rPr>
              <a:t> </a:t>
            </a:r>
            <a:r>
              <a:rPr lang="ru-RU" dirty="0">
                <a:solidFill>
                  <a:srgbClr val="212529"/>
                </a:solidFill>
                <a:latin typeface="Roboto"/>
              </a:rPr>
              <a:t>в современном стандарте C++ можно объявить объект лямбда функции довольно легко, без прописывания объявления функтора ( </a:t>
            </a:r>
            <a:r>
              <a:rPr lang="ru-RU" b="1" dirty="0" err="1">
                <a:solidFill>
                  <a:srgbClr val="212529"/>
                </a:solidFill>
                <a:latin typeface="Roboto"/>
              </a:rPr>
              <a:t>std</a:t>
            </a:r>
            <a:r>
              <a:rPr lang="ru-RU" b="1" dirty="0">
                <a:solidFill>
                  <a:srgbClr val="212529"/>
                </a:solidFill>
                <a:latin typeface="Roboto"/>
              </a:rPr>
              <a:t>::</a:t>
            </a:r>
            <a:r>
              <a:rPr lang="ru-RU" b="1" dirty="0" err="1">
                <a:solidFill>
                  <a:srgbClr val="212529"/>
                </a:solidFill>
                <a:latin typeface="Roboto"/>
              </a:rPr>
              <a:t>function</a:t>
            </a:r>
            <a:r>
              <a:rPr lang="ru-RU" b="1" dirty="0">
                <a:solidFill>
                  <a:srgbClr val="212529"/>
                </a:solidFill>
                <a:latin typeface="Roboto"/>
              </a:rPr>
              <a:t> </a:t>
            </a:r>
            <a:r>
              <a:rPr lang="ru-RU" dirty="0">
                <a:solidFill>
                  <a:srgbClr val="212529"/>
                </a:solidFill>
                <a:latin typeface="Roboto"/>
              </a:rPr>
              <a:t>) со всеми </a:t>
            </a:r>
            <a:r>
              <a:rPr lang="ru-RU" dirty="0" smtClean="0">
                <a:solidFill>
                  <a:srgbClr val="212529"/>
                </a:solidFill>
                <a:latin typeface="Roboto"/>
              </a:rPr>
              <a:t>параметрами </a:t>
            </a:r>
            <a:r>
              <a:rPr lang="ru-RU" dirty="0">
                <a:solidFill>
                  <a:srgbClr val="212529"/>
                </a:solidFill>
                <a:latin typeface="Roboto"/>
              </a:rPr>
              <a:t>и возвращаемыми значениями, что делает код более простым и читаемым</a:t>
            </a:r>
            <a:endParaRPr lang="ru-RU" dirty="0"/>
          </a:p>
          <a:p>
            <a:endParaRPr lang="ru-RU" dirty="0"/>
          </a:p>
          <a:p>
            <a:r>
              <a:rPr lang="ru-RU" dirty="0"/>
              <a:t>Возможные варианты синтаксиса лямбда функций</a:t>
            </a:r>
          </a:p>
          <a:p>
            <a:endParaRPr lang="ru-RU" dirty="0"/>
          </a:p>
          <a:p>
            <a:pPr marL="285750" indent="-285750">
              <a:buFont typeface="Arial" panose="020B0604020202020204" pitchFamily="34" charset="0"/>
              <a:buChar char="•"/>
            </a:pPr>
            <a:r>
              <a:rPr lang="ru-RU" dirty="0"/>
              <a:t>[ </a:t>
            </a:r>
            <a:r>
              <a:rPr lang="en-US" dirty="0"/>
              <a:t>capture ] ( </a:t>
            </a:r>
            <a:r>
              <a:rPr lang="en-US" dirty="0" err="1"/>
              <a:t>params</a:t>
            </a:r>
            <a:r>
              <a:rPr lang="en-US" dirty="0"/>
              <a:t> ) mutable exception attribute -&gt; ret { body }</a:t>
            </a:r>
          </a:p>
          <a:p>
            <a:pPr marL="285750" indent="-285750">
              <a:buFont typeface="Arial" panose="020B0604020202020204" pitchFamily="34" charset="0"/>
              <a:buChar char="•"/>
            </a:pPr>
            <a:r>
              <a:rPr lang="en-US" dirty="0"/>
              <a:t>[ capture ] ( </a:t>
            </a:r>
            <a:r>
              <a:rPr lang="en-US" dirty="0" err="1"/>
              <a:t>params</a:t>
            </a:r>
            <a:r>
              <a:rPr lang="en-US" dirty="0"/>
              <a:t> ) -&gt; ret { body }</a:t>
            </a:r>
          </a:p>
          <a:p>
            <a:pPr marL="285750" indent="-285750">
              <a:buFont typeface="Arial" panose="020B0604020202020204" pitchFamily="34" charset="0"/>
              <a:buChar char="•"/>
            </a:pPr>
            <a:r>
              <a:rPr lang="en-US" dirty="0"/>
              <a:t>[ capture ] ( </a:t>
            </a:r>
            <a:r>
              <a:rPr lang="en-US" dirty="0" err="1"/>
              <a:t>params</a:t>
            </a:r>
            <a:r>
              <a:rPr lang="en-US" dirty="0"/>
              <a:t> ) { body }</a:t>
            </a:r>
          </a:p>
          <a:p>
            <a:pPr marL="285750" indent="-285750">
              <a:buFont typeface="Arial" panose="020B0604020202020204" pitchFamily="34" charset="0"/>
              <a:buChar char="•"/>
            </a:pPr>
            <a:r>
              <a:rPr lang="en-US" dirty="0"/>
              <a:t>[ capture ] { body }</a:t>
            </a:r>
            <a:endParaRPr lang="ru-RU" dirty="0"/>
          </a:p>
          <a:p>
            <a:endParaRPr lang="ru-RU" dirty="0">
              <a:solidFill>
                <a:srgbClr val="212529"/>
              </a:solidFill>
              <a:latin typeface="Roboto"/>
            </a:endParaRPr>
          </a:p>
          <a:p>
            <a:r>
              <a:rPr lang="ru-RU" dirty="0">
                <a:solidFill>
                  <a:srgbClr val="212529"/>
                </a:solidFill>
                <a:latin typeface="Roboto"/>
              </a:rPr>
              <a:t>Не имеет смысла объявлять функцию или метод в классе, если эта функция используется в одном единственном месте кода. Это как минимум будет усложнять интерфейс класса, если на каждый чих будем писать новые методы. Гораздо лучше объявить лямбду внутри другого метода, где она должна выполняться. Это касается всех лямбда функций, как обычных, так и рекурсивных.</a:t>
            </a:r>
            <a:endParaRPr lang="ru-RU" dirty="0"/>
          </a:p>
        </p:txBody>
      </p:sp>
    </p:spTree>
    <p:extLst>
      <p:ext uri="{BB962C8B-B14F-4D97-AF65-F5344CB8AC3E}">
        <p14:creationId xmlns:p14="http://schemas.microsoft.com/office/powerpoint/2010/main" val="37719634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5" y="481752"/>
            <a:ext cx="7725544"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ru-RU" sz="3200" dirty="0">
                <a:solidFill>
                  <a:schemeClr val="accent1">
                    <a:lumMod val="75000"/>
                  </a:schemeClr>
                </a:solidFill>
                <a:latin typeface="Arial" panose="020B0604020202020204" pitchFamily="34" charset="0"/>
                <a:cs typeface="Arial" panose="020B0604020202020204" pitchFamily="34" charset="0"/>
              </a:rPr>
              <a:t>Пример</a:t>
            </a: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 name="Номер слайда 1"/>
          <p:cNvSpPr>
            <a:spLocks noGrp="1"/>
          </p:cNvSpPr>
          <p:nvPr>
            <p:ph type="sldNum" sz="quarter" idx="12"/>
          </p:nvPr>
        </p:nvSpPr>
        <p:spPr>
          <a:xfrm>
            <a:off x="10513589" y="6356353"/>
            <a:ext cx="1187570" cy="365125"/>
          </a:xfrm>
        </p:spPr>
        <p:txBody>
          <a:bodyPr/>
          <a:lstStyle/>
          <a:p>
            <a:fld id="{9DD0990C-240E-4F6D-96E9-50DBAF192F56}" type="slidenum">
              <a:rPr lang="ru-RU" smtClean="0">
                <a:latin typeface="Arial" panose="020B0604020202020204" pitchFamily="34" charset="0"/>
                <a:cs typeface="Arial" panose="020B0604020202020204" pitchFamily="34" charset="0"/>
              </a:rPr>
              <a:t>16</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p:grpSp>
        <p:nvGrpSpPr>
          <p:cNvPr id="9" name="Группа 8"/>
          <p:cNvGrpSpPr/>
          <p:nvPr/>
        </p:nvGrpSpPr>
        <p:grpSpPr>
          <a:xfrm>
            <a:off x="1211123" y="1047361"/>
            <a:ext cx="9572531" cy="6340197"/>
            <a:chOff x="875168" y="517803"/>
            <a:chExt cx="9572531" cy="6340197"/>
          </a:xfrm>
        </p:grpSpPr>
        <p:sp>
          <p:nvSpPr>
            <p:cNvPr id="10" name="Прямоугольник 9"/>
            <p:cNvSpPr/>
            <p:nvPr/>
          </p:nvSpPr>
          <p:spPr>
            <a:xfrm>
              <a:off x="875168" y="517803"/>
              <a:ext cx="8564578" cy="6340197"/>
            </a:xfrm>
            <a:prstGeom prst="rect">
              <a:avLst/>
            </a:prstGeom>
          </p:spPr>
          <p:txBody>
            <a:bodyPr wrap="square">
              <a:spAutoFit/>
            </a:bodyPr>
            <a:lstStyle/>
            <a:p>
              <a:r>
                <a:rPr lang="en-US" sz="1400" dirty="0" err="1">
                  <a:solidFill>
                    <a:srgbClr val="0000FF"/>
                  </a:solidFill>
                  <a:latin typeface="Consolas" panose="020B0609020204030204" pitchFamily="49" charset="0"/>
                </a:rPr>
                <a:t>int</a:t>
              </a:r>
              <a:r>
                <a:rPr lang="en-US" sz="1400" dirty="0">
                  <a:solidFill>
                    <a:srgbClr val="000000"/>
                  </a:solidFill>
                  <a:latin typeface="Consolas" panose="020B0609020204030204" pitchFamily="49" charset="0"/>
                </a:rPr>
                <a:t> main(){</a:t>
              </a:r>
            </a:p>
            <a:p>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srand</a:t>
              </a:r>
              <a:r>
                <a:rPr lang="en-US" sz="1400" dirty="0">
                  <a:solidFill>
                    <a:srgbClr val="000000"/>
                  </a:solidFill>
                  <a:latin typeface="Consolas" panose="020B0609020204030204" pitchFamily="49" charset="0"/>
                </a:rPr>
                <a:t>(time(</a:t>
              </a:r>
              <a:r>
                <a:rPr lang="en-US" sz="1400" dirty="0">
                  <a:solidFill>
                    <a:srgbClr val="098658"/>
                  </a:solidFill>
                  <a:latin typeface="Consolas" panose="020B0609020204030204" pitchFamily="49" charset="0"/>
                </a:rPr>
                <a:t>0</a:t>
              </a:r>
              <a:r>
                <a:rPr lang="en-US" sz="1400" dirty="0">
                  <a:solidFill>
                    <a:srgbClr val="000000"/>
                  </a:solidFill>
                  <a:latin typeface="Consolas" panose="020B0609020204030204" pitchFamily="49" charset="0"/>
                </a:rPr>
                <a:t>));</a:t>
              </a:r>
            </a:p>
            <a:p>
              <a:r>
                <a:rPr lang="en-US" sz="1400" dirty="0">
                  <a:solidFill>
                    <a:srgbClr val="000000"/>
                  </a:solidFill>
                  <a:latin typeface="Consolas" panose="020B0609020204030204" pitchFamily="49" charset="0"/>
                </a:rPr>
                <a:t>    vector&lt;</a:t>
              </a:r>
              <a:r>
                <a:rPr lang="en-US" sz="1400" dirty="0" err="1">
                  <a:solidFill>
                    <a:srgbClr val="0000FF"/>
                  </a:solidFill>
                  <a:latin typeface="Consolas" panose="020B0609020204030204" pitchFamily="49" charset="0"/>
                </a:rPr>
                <a:t>int</a:t>
              </a:r>
              <a:r>
                <a:rPr lang="en-US" sz="1400" dirty="0">
                  <a:solidFill>
                    <a:srgbClr val="000000"/>
                  </a:solidFill>
                  <a:latin typeface="Consolas" panose="020B0609020204030204" pitchFamily="49" charset="0"/>
                </a:rPr>
                <a:t>&gt; v(</a:t>
              </a:r>
              <a:r>
                <a:rPr lang="en-US" sz="1400" dirty="0">
                  <a:solidFill>
                    <a:srgbClr val="098658"/>
                  </a:solidFill>
                  <a:latin typeface="Consolas" panose="020B0609020204030204" pitchFamily="49" charset="0"/>
                </a:rPr>
                <a:t>100</a:t>
              </a:r>
              <a:r>
                <a:rPr lang="en-US" sz="1400" dirty="0">
                  <a:solidFill>
                    <a:srgbClr val="000000"/>
                  </a:solidFill>
                  <a:latin typeface="Consolas" panose="020B0609020204030204" pitchFamily="49" charset="0"/>
                </a:rPr>
                <a:t>);</a:t>
              </a:r>
            </a:p>
            <a:p>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for</a:t>
              </a:r>
              <a:r>
                <a:rPr lang="en-US" sz="1400" dirty="0">
                  <a:solidFill>
                    <a:srgbClr val="000000"/>
                  </a:solidFill>
                  <a:latin typeface="Consolas" panose="020B0609020204030204" pitchFamily="49" charset="0"/>
                </a:rPr>
                <a:t>(</a:t>
              </a:r>
              <a:r>
                <a:rPr lang="en-US" sz="1400" dirty="0">
                  <a:solidFill>
                    <a:srgbClr val="0000FF"/>
                  </a:solidFill>
                  <a:latin typeface="Consolas" panose="020B0609020204030204" pitchFamily="49" charset="0"/>
                </a:rPr>
                <a:t>auto</a:t>
              </a:r>
              <a:r>
                <a:rPr lang="en-US" sz="1400" dirty="0">
                  <a:solidFill>
                    <a:srgbClr val="000000"/>
                  </a:solidFill>
                  <a:latin typeface="Consolas" panose="020B0609020204030204" pitchFamily="49" charset="0"/>
                </a:rPr>
                <a:t>&amp; el: v){</a:t>
              </a:r>
            </a:p>
            <a:p>
              <a:r>
                <a:rPr lang="en-US" sz="1400" dirty="0">
                  <a:solidFill>
                    <a:srgbClr val="000000"/>
                  </a:solidFill>
                  <a:latin typeface="Consolas" panose="020B0609020204030204" pitchFamily="49" charset="0"/>
                </a:rPr>
                <a:t>        el = -</a:t>
              </a:r>
              <a:r>
                <a:rPr lang="en-US" sz="1400" dirty="0">
                  <a:solidFill>
                    <a:srgbClr val="098658"/>
                  </a:solidFill>
                  <a:latin typeface="Consolas" panose="020B0609020204030204" pitchFamily="49" charset="0"/>
                </a:rPr>
                <a:t>50</a:t>
              </a:r>
              <a:r>
                <a:rPr lang="en-US" sz="1400" dirty="0">
                  <a:solidFill>
                    <a:srgbClr val="000000"/>
                  </a:solidFill>
                  <a:latin typeface="Consolas" panose="020B0609020204030204" pitchFamily="49" charset="0"/>
                </a:rPr>
                <a:t> + rand() % </a:t>
              </a:r>
              <a:r>
                <a:rPr lang="en-US" sz="1400" dirty="0">
                  <a:solidFill>
                    <a:srgbClr val="098658"/>
                  </a:solidFill>
                  <a:latin typeface="Consolas" panose="020B0609020204030204" pitchFamily="49" charset="0"/>
                </a:rPr>
                <a:t>100</a:t>
              </a:r>
              <a:r>
                <a:rPr lang="en-US" sz="1400" dirty="0">
                  <a:solidFill>
                    <a:srgbClr val="000000"/>
                  </a:solidFill>
                  <a:latin typeface="Consolas" panose="020B0609020204030204" pitchFamily="49" charset="0"/>
                </a:rPr>
                <a:t>;</a:t>
              </a:r>
            </a:p>
            <a:p>
              <a:r>
                <a:rPr lang="en-US" sz="1400" dirty="0">
                  <a:solidFill>
                    <a:srgbClr val="000000"/>
                  </a:solidFill>
                  <a:latin typeface="Consolas" panose="020B0609020204030204" pitchFamily="49" charset="0"/>
                </a:rPr>
                <a:t>    }</a:t>
              </a:r>
            </a:p>
            <a:p>
              <a:r>
                <a:rPr lang="en-US" sz="1400" dirty="0">
                  <a:solidFill>
                    <a:srgbClr val="000000"/>
                  </a:solidFill>
                  <a:latin typeface="Consolas" panose="020B0609020204030204" pitchFamily="49" charset="0"/>
                </a:rPr>
                <a:t>    </a:t>
              </a:r>
              <a:r>
                <a:rPr lang="en-US" sz="1400" dirty="0" err="1">
                  <a:solidFill>
                    <a:srgbClr val="0000FF"/>
                  </a:solidFill>
                  <a:latin typeface="Consolas" panose="020B0609020204030204" pitchFamily="49" charset="0"/>
                </a:rPr>
                <a:t>int</a:t>
              </a:r>
              <a:r>
                <a:rPr lang="en-US" sz="1400" dirty="0">
                  <a:solidFill>
                    <a:srgbClr val="000000"/>
                  </a:solidFill>
                  <a:latin typeface="Consolas" panose="020B0609020204030204" pitchFamily="49" charset="0"/>
                </a:rPr>
                <a:t> positives = </a:t>
              </a:r>
              <a:r>
                <a:rPr lang="en-US" sz="1400" dirty="0" err="1">
                  <a:solidFill>
                    <a:srgbClr val="000000"/>
                  </a:solidFill>
                  <a:latin typeface="Consolas" panose="020B0609020204030204" pitchFamily="49" charset="0"/>
                </a:rPr>
                <a:t>count_if</a:t>
              </a:r>
              <a:r>
                <a:rPr lang="en-US" sz="1400" dirty="0">
                  <a:solidFill>
                    <a:srgbClr val="000000"/>
                  </a:solidFill>
                  <a:latin typeface="Consolas" panose="020B0609020204030204" pitchFamily="49" charset="0"/>
                </a:rPr>
                <a:t>(</a:t>
              </a:r>
              <a:r>
                <a:rPr lang="en-US" sz="1400" dirty="0" err="1">
                  <a:solidFill>
                    <a:srgbClr val="000000"/>
                  </a:solidFill>
                  <a:latin typeface="Consolas" panose="020B0609020204030204" pitchFamily="49" charset="0"/>
                </a:rPr>
                <a:t>v.begin</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v.end</a:t>
              </a:r>
              <a:r>
                <a:rPr lang="en-US" sz="1400" dirty="0">
                  <a:solidFill>
                    <a:srgbClr val="000000"/>
                  </a:solidFill>
                  <a:latin typeface="Consolas" panose="020B0609020204030204" pitchFamily="49" charset="0"/>
                </a:rPr>
                <a:t>(), [](</a:t>
              </a:r>
              <a:r>
                <a:rPr lang="en-US" sz="1400" dirty="0" err="1">
                  <a:solidFill>
                    <a:srgbClr val="0000FF"/>
                  </a:solidFill>
                  <a:latin typeface="Consolas" panose="020B0609020204030204" pitchFamily="49" charset="0"/>
                </a:rPr>
                <a:t>int</a:t>
              </a:r>
              <a:r>
                <a:rPr lang="en-US" sz="1400" dirty="0">
                  <a:solidFill>
                    <a:srgbClr val="0000FF"/>
                  </a:solidFill>
                  <a:latin typeface="Consolas" panose="020B0609020204030204" pitchFamily="49" charset="0"/>
                </a:rPr>
                <a:t>&amp;</a:t>
              </a:r>
              <a:r>
                <a:rPr lang="en-US" sz="1400" dirty="0">
                  <a:solidFill>
                    <a:srgbClr val="000000"/>
                  </a:solidFill>
                  <a:latin typeface="Consolas" panose="020B0609020204030204" pitchFamily="49" charset="0"/>
                </a:rPr>
                <a:t> el){ </a:t>
              </a:r>
              <a:r>
                <a:rPr lang="en-US" sz="1400" dirty="0">
                  <a:solidFill>
                    <a:srgbClr val="0000FF"/>
                  </a:solidFill>
                  <a:latin typeface="Consolas" panose="020B0609020204030204" pitchFamily="49" charset="0"/>
                </a:rPr>
                <a:t>return</a:t>
              </a:r>
              <a:r>
                <a:rPr lang="en-US" sz="1400" dirty="0">
                  <a:solidFill>
                    <a:srgbClr val="000000"/>
                  </a:solidFill>
                  <a:latin typeface="Consolas" panose="020B0609020204030204" pitchFamily="49" charset="0"/>
                </a:rPr>
                <a:t> el &gt; </a:t>
              </a:r>
              <a:r>
                <a:rPr lang="en-US" sz="1400" dirty="0">
                  <a:solidFill>
                    <a:srgbClr val="098658"/>
                  </a:solidFill>
                  <a:latin typeface="Consolas" panose="020B0609020204030204" pitchFamily="49" charset="0"/>
                </a:rPr>
                <a:t>0</a:t>
              </a:r>
              <a:r>
                <a:rPr lang="en-US" sz="1400" dirty="0">
                  <a:solidFill>
                    <a:srgbClr val="000000"/>
                  </a:solidFill>
                  <a:latin typeface="Consolas" panose="020B0609020204030204" pitchFamily="49" charset="0"/>
                </a:rPr>
                <a:t>; });</a:t>
              </a:r>
            </a:p>
            <a:p>
              <a:r>
                <a:rPr lang="en-US" sz="1400" dirty="0">
                  <a:solidFill>
                    <a:srgbClr val="000000"/>
                  </a:solidFill>
                  <a:latin typeface="Consolas" panose="020B0609020204030204" pitchFamily="49" charset="0"/>
                </a:rPr>
                <a:t>    </a:t>
              </a:r>
              <a:r>
                <a:rPr lang="en-US" sz="1400" dirty="0" err="1">
                  <a:solidFill>
                    <a:srgbClr val="0000FF"/>
                  </a:solidFill>
                  <a:latin typeface="Consolas" panose="020B0609020204030204" pitchFamily="49" charset="0"/>
                </a:rPr>
                <a:t>int</a:t>
              </a:r>
              <a:r>
                <a:rPr lang="en-US" sz="1400" dirty="0">
                  <a:solidFill>
                    <a:srgbClr val="000000"/>
                  </a:solidFill>
                  <a:latin typeface="Consolas" panose="020B0609020204030204" pitchFamily="49" charset="0"/>
                </a:rPr>
                <a:t> negatives = </a:t>
              </a:r>
              <a:r>
                <a:rPr lang="en-US" sz="1400" dirty="0" err="1">
                  <a:solidFill>
                    <a:srgbClr val="000000"/>
                  </a:solidFill>
                  <a:latin typeface="Consolas" panose="020B0609020204030204" pitchFamily="49" charset="0"/>
                </a:rPr>
                <a:t>v.size</a:t>
              </a:r>
              <a:r>
                <a:rPr lang="en-US" sz="1400" dirty="0">
                  <a:solidFill>
                    <a:srgbClr val="000000"/>
                  </a:solidFill>
                  <a:latin typeface="Consolas" panose="020B0609020204030204" pitchFamily="49" charset="0"/>
                </a:rPr>
                <a:t>() - positives;</a:t>
              </a:r>
            </a:p>
            <a:p>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cout</a:t>
              </a:r>
              <a:r>
                <a:rPr lang="en-US" sz="1400" dirty="0">
                  <a:solidFill>
                    <a:srgbClr val="000000"/>
                  </a:solidFill>
                  <a:latin typeface="Consolas" panose="020B0609020204030204" pitchFamily="49" charset="0"/>
                </a:rPr>
                <a:t> &lt;&lt; positives &lt;&lt; </a:t>
              </a:r>
              <a:r>
                <a:rPr lang="en-US" sz="1400" dirty="0">
                  <a:solidFill>
                    <a:srgbClr val="A31515"/>
                  </a:solidFill>
                  <a:latin typeface="Consolas" panose="020B0609020204030204" pitchFamily="49" charset="0"/>
                </a:rPr>
                <a:t>" vs "</a:t>
              </a:r>
              <a:r>
                <a:rPr lang="en-US" sz="1400" dirty="0">
                  <a:solidFill>
                    <a:srgbClr val="000000"/>
                  </a:solidFill>
                  <a:latin typeface="Consolas" panose="020B0609020204030204" pitchFamily="49" charset="0"/>
                </a:rPr>
                <a:t> &lt;&lt; negatives &lt;&lt; </a:t>
              </a:r>
              <a:r>
                <a:rPr lang="en-US" sz="1400" dirty="0" err="1">
                  <a:solidFill>
                    <a:srgbClr val="000000"/>
                  </a:solidFill>
                  <a:latin typeface="Consolas" panose="020B0609020204030204" pitchFamily="49" charset="0"/>
                </a:rPr>
                <a:t>endl</a:t>
              </a:r>
              <a:r>
                <a:rPr lang="en-US" sz="1400" dirty="0">
                  <a:solidFill>
                    <a:srgbClr val="000000"/>
                  </a:solidFill>
                  <a:latin typeface="Consolas" panose="020B0609020204030204" pitchFamily="49" charset="0"/>
                </a:rPr>
                <a:t>;</a:t>
              </a:r>
            </a:p>
            <a:p>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for_each</a:t>
              </a:r>
              <a:r>
                <a:rPr lang="en-US" sz="1400" dirty="0">
                  <a:solidFill>
                    <a:srgbClr val="000000"/>
                  </a:solidFill>
                  <a:latin typeface="Consolas" panose="020B0609020204030204" pitchFamily="49" charset="0"/>
                </a:rPr>
                <a:t>(</a:t>
              </a:r>
              <a:r>
                <a:rPr lang="en-US" sz="1400" dirty="0" err="1">
                  <a:solidFill>
                    <a:srgbClr val="000000"/>
                  </a:solidFill>
                  <a:latin typeface="Consolas" panose="020B0609020204030204" pitchFamily="49" charset="0"/>
                </a:rPr>
                <a:t>v.begin</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v.end</a:t>
              </a:r>
              <a:r>
                <a:rPr lang="en-US" sz="1400" dirty="0">
                  <a:solidFill>
                    <a:srgbClr val="000000"/>
                  </a:solidFill>
                  <a:latin typeface="Consolas" panose="020B0609020204030204" pitchFamily="49" charset="0"/>
                </a:rPr>
                <a:t>(), </a:t>
              </a:r>
            </a:p>
            <a:p>
              <a:r>
                <a:rPr lang="en-US" sz="1400" dirty="0">
                  <a:solidFill>
                    <a:srgbClr val="000000"/>
                  </a:solidFill>
                  <a:latin typeface="Consolas" panose="020B0609020204030204" pitchFamily="49" charset="0"/>
                </a:rPr>
                <a:t>        [positives, negatives] (</a:t>
              </a:r>
              <a:r>
                <a:rPr lang="en-US" sz="1400" dirty="0">
                  <a:solidFill>
                    <a:srgbClr val="0000FF"/>
                  </a:solidFill>
                  <a:latin typeface="Consolas" panose="020B0609020204030204" pitchFamily="49" charset="0"/>
                </a:rPr>
                <a:t>auto&amp;</a:t>
              </a:r>
              <a:r>
                <a:rPr lang="en-US" sz="1400" dirty="0">
                  <a:solidFill>
                    <a:srgbClr val="000000"/>
                  </a:solidFill>
                  <a:latin typeface="Consolas" panose="020B0609020204030204" pitchFamily="49" charset="0"/>
                </a:rPr>
                <a:t> el) </a:t>
              </a:r>
              <a:r>
                <a:rPr lang="en-US" sz="1400" dirty="0">
                  <a:solidFill>
                    <a:srgbClr val="0000FF"/>
                  </a:solidFill>
                  <a:latin typeface="Consolas" panose="020B0609020204030204" pitchFamily="49" charset="0"/>
                </a:rPr>
                <a:t>mutable</a:t>
              </a:r>
              <a:r>
                <a:rPr lang="en-US" sz="1400" dirty="0">
                  <a:solidFill>
                    <a:srgbClr val="000000"/>
                  </a:solidFill>
                  <a:latin typeface="Consolas" panose="020B0609020204030204" pitchFamily="49" charset="0"/>
                </a:rPr>
                <a:t>{</a:t>
              </a:r>
            </a:p>
            <a:p>
              <a:r>
                <a:rPr lang="en-US" sz="1400" dirty="0">
                  <a:solidFill>
                    <a:srgbClr val="008000"/>
                  </a:solidFill>
                  <a:latin typeface="Consolas" panose="020B0609020204030204" pitchFamily="49" charset="0"/>
                </a:rPr>
                <a:t>            // </a:t>
              </a:r>
              <a:r>
                <a:rPr lang="en-US" sz="1400" dirty="0" err="1">
                  <a:solidFill>
                    <a:srgbClr val="008000"/>
                  </a:solidFill>
                  <a:latin typeface="Consolas" panose="020B0609020204030204" pitchFamily="49" charset="0"/>
                </a:rPr>
                <a:t>cout</a:t>
              </a:r>
              <a:r>
                <a:rPr lang="en-US" sz="1400" dirty="0">
                  <a:solidFill>
                    <a:srgbClr val="008000"/>
                  </a:solidFill>
                  <a:latin typeface="Consolas" panose="020B0609020204030204" pitchFamily="49" charset="0"/>
                </a:rPr>
                <a:t> &lt;&lt; el &lt;&lt; " " &lt;&lt; positives &lt;&lt; " " &lt;&lt; negatives &lt;&lt; </a:t>
              </a:r>
              <a:r>
                <a:rPr lang="en-US" sz="1400" dirty="0" err="1">
                  <a:solidFill>
                    <a:srgbClr val="008000"/>
                  </a:solidFill>
                  <a:latin typeface="Consolas" panose="020B0609020204030204" pitchFamily="49" charset="0"/>
                </a:rPr>
                <a:t>endl</a:t>
              </a:r>
              <a:r>
                <a:rPr lang="en-US" sz="1400" dirty="0">
                  <a:solidFill>
                    <a:srgbClr val="008000"/>
                  </a:solidFill>
                  <a:latin typeface="Consolas" panose="020B0609020204030204" pitchFamily="49" charset="0"/>
                </a:rPr>
                <a:t>;</a:t>
              </a:r>
              <a:endParaRPr lang="en-US" sz="1400" dirty="0">
                <a:solidFill>
                  <a:srgbClr val="000000"/>
                </a:solidFill>
                <a:latin typeface="Consolas" panose="020B0609020204030204" pitchFamily="49" charset="0"/>
              </a:endParaRPr>
            </a:p>
            <a:p>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if</a:t>
              </a:r>
              <a:r>
                <a:rPr lang="en-US" sz="1400" dirty="0">
                  <a:solidFill>
                    <a:srgbClr val="000000"/>
                  </a:solidFill>
                  <a:latin typeface="Consolas" panose="020B0609020204030204" pitchFamily="49" charset="0"/>
                </a:rPr>
                <a:t>(el &gt; </a:t>
              </a:r>
              <a:r>
                <a:rPr lang="en-US" sz="1400" dirty="0">
                  <a:solidFill>
                    <a:srgbClr val="098658"/>
                  </a:solidFill>
                  <a:latin typeface="Consolas" panose="020B0609020204030204" pitchFamily="49" charset="0"/>
                </a:rPr>
                <a:t>0</a:t>
              </a:r>
              <a:r>
                <a:rPr lang="en-US" sz="1400" dirty="0">
                  <a:solidFill>
                    <a:srgbClr val="000000"/>
                  </a:solidFill>
                  <a:latin typeface="Consolas" panose="020B0609020204030204" pitchFamily="49" charset="0"/>
                </a:rPr>
                <a:t> &amp;&amp; positives &gt; negatives){</a:t>
              </a:r>
            </a:p>
            <a:p>
              <a:r>
                <a:rPr lang="en-US" sz="1400" dirty="0">
                  <a:solidFill>
                    <a:srgbClr val="000000"/>
                  </a:solidFill>
                  <a:latin typeface="Consolas" panose="020B0609020204030204" pitchFamily="49" charset="0"/>
                </a:rPr>
                <a:t>                el *= -</a:t>
              </a:r>
              <a:r>
                <a:rPr lang="en-US" sz="1400" dirty="0">
                  <a:solidFill>
                    <a:srgbClr val="098658"/>
                  </a:solidFill>
                  <a:latin typeface="Consolas" panose="020B0609020204030204" pitchFamily="49" charset="0"/>
                </a:rPr>
                <a:t>1</a:t>
              </a:r>
              <a:r>
                <a:rPr lang="en-US" sz="1400" dirty="0">
                  <a:solidFill>
                    <a:srgbClr val="000000"/>
                  </a:solidFill>
                  <a:latin typeface="Consolas" panose="020B0609020204030204" pitchFamily="49" charset="0"/>
                </a:rPr>
                <a:t>;</a:t>
              </a:r>
            </a:p>
            <a:p>
              <a:r>
                <a:rPr lang="en-US" sz="1400" dirty="0">
                  <a:solidFill>
                    <a:srgbClr val="000000"/>
                  </a:solidFill>
                  <a:latin typeface="Consolas" panose="020B0609020204030204" pitchFamily="49" charset="0"/>
                </a:rPr>
                <a:t>                positives--;</a:t>
              </a:r>
            </a:p>
            <a:p>
              <a:r>
                <a:rPr lang="en-US" sz="1400" dirty="0">
                  <a:solidFill>
                    <a:srgbClr val="000000"/>
                  </a:solidFill>
                  <a:latin typeface="Consolas" panose="020B0609020204030204" pitchFamily="49" charset="0"/>
                </a:rPr>
                <a:t>                negatives++;</a:t>
              </a:r>
            </a:p>
            <a:p>
              <a:r>
                <a:rPr lang="en-US" sz="1400" dirty="0">
                  <a:solidFill>
                    <a:srgbClr val="000000"/>
                  </a:solidFill>
                  <a:latin typeface="Consolas" panose="020B0609020204030204" pitchFamily="49" charset="0"/>
                </a:rPr>
                <a:t>            }</a:t>
              </a:r>
            </a:p>
            <a:p>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if</a:t>
              </a:r>
              <a:r>
                <a:rPr lang="en-US" sz="1400" dirty="0">
                  <a:solidFill>
                    <a:srgbClr val="000000"/>
                  </a:solidFill>
                  <a:latin typeface="Consolas" panose="020B0609020204030204" pitchFamily="49" charset="0"/>
                </a:rPr>
                <a:t>(el &lt; </a:t>
              </a:r>
              <a:r>
                <a:rPr lang="en-US" sz="1400" dirty="0">
                  <a:solidFill>
                    <a:srgbClr val="098658"/>
                  </a:solidFill>
                  <a:latin typeface="Consolas" panose="020B0609020204030204" pitchFamily="49" charset="0"/>
                </a:rPr>
                <a:t>0</a:t>
              </a:r>
              <a:r>
                <a:rPr lang="en-US" sz="1400" dirty="0">
                  <a:solidFill>
                    <a:srgbClr val="000000"/>
                  </a:solidFill>
                  <a:latin typeface="Consolas" panose="020B0609020204030204" pitchFamily="49" charset="0"/>
                </a:rPr>
                <a:t> &amp;&amp; positives &lt; negatives){</a:t>
              </a:r>
            </a:p>
            <a:p>
              <a:r>
                <a:rPr lang="en-US" sz="1400" dirty="0">
                  <a:solidFill>
                    <a:srgbClr val="000000"/>
                  </a:solidFill>
                  <a:latin typeface="Consolas" panose="020B0609020204030204" pitchFamily="49" charset="0"/>
                </a:rPr>
                <a:t>                el *= -</a:t>
              </a:r>
              <a:r>
                <a:rPr lang="en-US" sz="1400" dirty="0">
                  <a:solidFill>
                    <a:srgbClr val="098658"/>
                  </a:solidFill>
                  <a:latin typeface="Consolas" panose="020B0609020204030204" pitchFamily="49" charset="0"/>
                </a:rPr>
                <a:t>1</a:t>
              </a:r>
              <a:r>
                <a:rPr lang="en-US" sz="1400" dirty="0">
                  <a:solidFill>
                    <a:srgbClr val="000000"/>
                  </a:solidFill>
                  <a:latin typeface="Consolas" panose="020B0609020204030204" pitchFamily="49" charset="0"/>
                </a:rPr>
                <a:t>;</a:t>
              </a:r>
            </a:p>
            <a:p>
              <a:r>
                <a:rPr lang="en-US" sz="1400" dirty="0">
                  <a:solidFill>
                    <a:srgbClr val="000000"/>
                  </a:solidFill>
                  <a:latin typeface="Consolas" panose="020B0609020204030204" pitchFamily="49" charset="0"/>
                </a:rPr>
                <a:t>                positives++;</a:t>
              </a:r>
            </a:p>
            <a:p>
              <a:r>
                <a:rPr lang="en-US" sz="1400" dirty="0">
                  <a:solidFill>
                    <a:srgbClr val="000000"/>
                  </a:solidFill>
                  <a:latin typeface="Consolas" panose="020B0609020204030204" pitchFamily="49" charset="0"/>
                </a:rPr>
                <a:t>                negatives--;</a:t>
              </a:r>
            </a:p>
            <a:p>
              <a:r>
                <a:rPr lang="en-US" sz="1400" dirty="0">
                  <a:solidFill>
                    <a:srgbClr val="000000"/>
                  </a:solidFill>
                  <a:latin typeface="Consolas" panose="020B0609020204030204" pitchFamily="49" charset="0"/>
                </a:rPr>
                <a:t>            }</a:t>
              </a:r>
            </a:p>
            <a:p>
              <a:r>
                <a:rPr lang="en-US" sz="1400" dirty="0">
                  <a:solidFill>
                    <a:srgbClr val="000000"/>
                  </a:solidFill>
                  <a:latin typeface="Consolas" panose="020B0609020204030204" pitchFamily="49" charset="0"/>
                </a:rPr>
                <a:t>        }</a:t>
              </a:r>
            </a:p>
            <a:p>
              <a:r>
                <a:rPr lang="en-US" sz="1400" dirty="0">
                  <a:solidFill>
                    <a:srgbClr val="000000"/>
                  </a:solidFill>
                  <a:latin typeface="Consolas" panose="020B0609020204030204" pitchFamily="49" charset="0"/>
                </a:rPr>
                <a:t>    );</a:t>
              </a:r>
            </a:p>
            <a:p>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cout</a:t>
              </a:r>
              <a:r>
                <a:rPr lang="en-US" sz="1400" dirty="0">
                  <a:solidFill>
                    <a:srgbClr val="000000"/>
                  </a:solidFill>
                  <a:latin typeface="Consolas" panose="020B0609020204030204" pitchFamily="49" charset="0"/>
                </a:rPr>
                <a:t> &lt;&lt; positives &lt;&lt; </a:t>
              </a:r>
              <a:r>
                <a:rPr lang="en-US" sz="1400" dirty="0">
                  <a:solidFill>
                    <a:srgbClr val="A31515"/>
                  </a:solidFill>
                  <a:latin typeface="Consolas" panose="020B0609020204030204" pitchFamily="49" charset="0"/>
                </a:rPr>
                <a:t>" vs "</a:t>
              </a:r>
              <a:r>
                <a:rPr lang="en-US" sz="1400" dirty="0">
                  <a:solidFill>
                    <a:srgbClr val="000000"/>
                  </a:solidFill>
                  <a:latin typeface="Consolas" panose="020B0609020204030204" pitchFamily="49" charset="0"/>
                </a:rPr>
                <a:t> &lt;&lt; negatives &lt;&lt; </a:t>
              </a:r>
              <a:r>
                <a:rPr lang="en-US" sz="1400" dirty="0" err="1">
                  <a:solidFill>
                    <a:srgbClr val="000000"/>
                  </a:solidFill>
                  <a:latin typeface="Consolas" panose="020B0609020204030204" pitchFamily="49" charset="0"/>
                </a:rPr>
                <a:t>endl</a:t>
              </a:r>
              <a:r>
                <a:rPr lang="en-US" sz="1400" dirty="0">
                  <a:solidFill>
                    <a:srgbClr val="000000"/>
                  </a:solidFill>
                  <a:latin typeface="Consolas" panose="020B0609020204030204" pitchFamily="49" charset="0"/>
                </a:rPr>
                <a:t>;</a:t>
              </a:r>
            </a:p>
            <a:p>
              <a:r>
                <a:rPr lang="en-US" sz="1400" dirty="0">
                  <a:solidFill>
                    <a:srgbClr val="000000"/>
                  </a:solidFill>
                  <a:latin typeface="Consolas" panose="020B0609020204030204" pitchFamily="49" charset="0"/>
                </a:rPr>
                <a:t>    positives = </a:t>
              </a:r>
              <a:r>
                <a:rPr lang="en-US" sz="1400" dirty="0" err="1">
                  <a:solidFill>
                    <a:srgbClr val="000000"/>
                  </a:solidFill>
                  <a:latin typeface="Consolas" panose="020B0609020204030204" pitchFamily="49" charset="0"/>
                </a:rPr>
                <a:t>count_if</a:t>
              </a:r>
              <a:r>
                <a:rPr lang="en-US" sz="1400" dirty="0">
                  <a:solidFill>
                    <a:srgbClr val="000000"/>
                  </a:solidFill>
                  <a:latin typeface="Consolas" panose="020B0609020204030204" pitchFamily="49" charset="0"/>
                </a:rPr>
                <a:t>(</a:t>
              </a:r>
              <a:r>
                <a:rPr lang="en-US" sz="1400" dirty="0" err="1">
                  <a:solidFill>
                    <a:srgbClr val="000000"/>
                  </a:solidFill>
                  <a:latin typeface="Consolas" panose="020B0609020204030204" pitchFamily="49" charset="0"/>
                </a:rPr>
                <a:t>v.begin</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v.end</a:t>
              </a:r>
              <a:r>
                <a:rPr lang="en-US" sz="1400" dirty="0">
                  <a:solidFill>
                    <a:srgbClr val="000000"/>
                  </a:solidFill>
                  <a:latin typeface="Consolas" panose="020B0609020204030204" pitchFamily="49" charset="0"/>
                </a:rPr>
                <a:t>(), [](</a:t>
              </a:r>
              <a:r>
                <a:rPr lang="en-US" sz="1400" dirty="0" err="1">
                  <a:solidFill>
                    <a:srgbClr val="0000FF"/>
                  </a:solidFill>
                  <a:latin typeface="Consolas" panose="020B0609020204030204" pitchFamily="49" charset="0"/>
                </a:rPr>
                <a:t>int</a:t>
              </a:r>
              <a:r>
                <a:rPr lang="en-US" sz="1400" dirty="0">
                  <a:solidFill>
                    <a:srgbClr val="0000FF"/>
                  </a:solidFill>
                  <a:latin typeface="Consolas" panose="020B0609020204030204" pitchFamily="49" charset="0"/>
                </a:rPr>
                <a:t>&amp;</a:t>
              </a:r>
              <a:r>
                <a:rPr lang="en-US" sz="1400" dirty="0">
                  <a:solidFill>
                    <a:srgbClr val="000000"/>
                  </a:solidFill>
                  <a:latin typeface="Consolas" panose="020B0609020204030204" pitchFamily="49" charset="0"/>
                </a:rPr>
                <a:t> el){ </a:t>
              </a:r>
              <a:r>
                <a:rPr lang="en-US" sz="1400" dirty="0">
                  <a:solidFill>
                    <a:srgbClr val="0000FF"/>
                  </a:solidFill>
                  <a:latin typeface="Consolas" panose="020B0609020204030204" pitchFamily="49" charset="0"/>
                </a:rPr>
                <a:t>return</a:t>
              </a:r>
              <a:r>
                <a:rPr lang="en-US" sz="1400" dirty="0">
                  <a:solidFill>
                    <a:srgbClr val="000000"/>
                  </a:solidFill>
                  <a:latin typeface="Consolas" panose="020B0609020204030204" pitchFamily="49" charset="0"/>
                </a:rPr>
                <a:t> el &gt; </a:t>
              </a:r>
              <a:r>
                <a:rPr lang="en-US" sz="1400" dirty="0">
                  <a:solidFill>
                    <a:srgbClr val="098658"/>
                  </a:solidFill>
                  <a:latin typeface="Consolas" panose="020B0609020204030204" pitchFamily="49" charset="0"/>
                </a:rPr>
                <a:t>0</a:t>
              </a:r>
              <a:r>
                <a:rPr lang="en-US" sz="1400" dirty="0">
                  <a:solidFill>
                    <a:srgbClr val="000000"/>
                  </a:solidFill>
                  <a:latin typeface="Consolas" panose="020B0609020204030204" pitchFamily="49" charset="0"/>
                </a:rPr>
                <a:t>; });</a:t>
              </a:r>
            </a:p>
            <a:p>
              <a:r>
                <a:rPr lang="en-US" sz="1400" dirty="0">
                  <a:solidFill>
                    <a:srgbClr val="000000"/>
                  </a:solidFill>
                  <a:latin typeface="Consolas" panose="020B0609020204030204" pitchFamily="49" charset="0"/>
                </a:rPr>
                <a:t>    negatives = </a:t>
              </a:r>
              <a:r>
                <a:rPr lang="en-US" sz="1400" dirty="0" err="1">
                  <a:solidFill>
                    <a:srgbClr val="000000"/>
                  </a:solidFill>
                  <a:latin typeface="Consolas" panose="020B0609020204030204" pitchFamily="49" charset="0"/>
                </a:rPr>
                <a:t>v.size</a:t>
              </a:r>
              <a:r>
                <a:rPr lang="en-US" sz="1400" dirty="0">
                  <a:solidFill>
                    <a:srgbClr val="000000"/>
                  </a:solidFill>
                  <a:latin typeface="Consolas" panose="020B0609020204030204" pitchFamily="49" charset="0"/>
                </a:rPr>
                <a:t>() - positives;</a:t>
              </a:r>
            </a:p>
            <a:p>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cout</a:t>
              </a:r>
              <a:r>
                <a:rPr lang="en-US" sz="1400" dirty="0">
                  <a:solidFill>
                    <a:srgbClr val="000000"/>
                  </a:solidFill>
                  <a:latin typeface="Consolas" panose="020B0609020204030204" pitchFamily="49" charset="0"/>
                </a:rPr>
                <a:t> &lt;&lt; positives &lt;&lt; </a:t>
              </a:r>
              <a:r>
                <a:rPr lang="en-US" sz="1400" dirty="0">
                  <a:solidFill>
                    <a:srgbClr val="A31515"/>
                  </a:solidFill>
                  <a:latin typeface="Consolas" panose="020B0609020204030204" pitchFamily="49" charset="0"/>
                </a:rPr>
                <a:t>" vs "</a:t>
              </a:r>
              <a:r>
                <a:rPr lang="en-US" sz="1400" dirty="0">
                  <a:solidFill>
                    <a:srgbClr val="000000"/>
                  </a:solidFill>
                  <a:latin typeface="Consolas" panose="020B0609020204030204" pitchFamily="49" charset="0"/>
                </a:rPr>
                <a:t> &lt;&lt; negatives &lt;&lt; </a:t>
              </a:r>
              <a:r>
                <a:rPr lang="en-US" sz="1400" dirty="0" err="1">
                  <a:solidFill>
                    <a:srgbClr val="000000"/>
                  </a:solidFill>
                  <a:latin typeface="Consolas" panose="020B0609020204030204" pitchFamily="49" charset="0"/>
                </a:rPr>
                <a:t>endl</a:t>
              </a:r>
              <a:r>
                <a:rPr lang="en-US" sz="1400" dirty="0">
                  <a:solidFill>
                    <a:srgbClr val="000000"/>
                  </a:solidFill>
                  <a:latin typeface="Consolas" panose="020B0609020204030204" pitchFamily="49" charset="0"/>
                </a:rPr>
                <a:t>;</a:t>
              </a:r>
            </a:p>
            <a:p>
              <a:r>
                <a:rPr lang="en-US" sz="1400" dirty="0">
                  <a:solidFill>
                    <a:srgbClr val="000000"/>
                  </a:solidFill>
                  <a:latin typeface="Consolas" panose="020B0609020204030204" pitchFamily="49" charset="0"/>
                </a:rPr>
                <a:t>}</a:t>
              </a:r>
              <a:endParaRPr lang="en-US" sz="1400" b="0" dirty="0">
                <a:solidFill>
                  <a:srgbClr val="000000"/>
                </a:solidFill>
                <a:effectLst/>
                <a:latin typeface="Consolas" panose="020B0609020204030204" pitchFamily="49" charset="0"/>
              </a:endParaRPr>
            </a:p>
          </p:txBody>
        </p:sp>
        <p:sp>
          <p:nvSpPr>
            <p:cNvPr id="11" name="Прямоугольник 10"/>
            <p:cNvSpPr/>
            <p:nvPr/>
          </p:nvSpPr>
          <p:spPr>
            <a:xfrm>
              <a:off x="9439746" y="3226236"/>
              <a:ext cx="1007953" cy="923330"/>
            </a:xfrm>
            <a:prstGeom prst="rect">
              <a:avLst/>
            </a:prstGeom>
          </p:spPr>
          <p:txBody>
            <a:bodyPr wrap="square">
              <a:spAutoFit/>
            </a:bodyPr>
            <a:lstStyle/>
            <a:p>
              <a:r>
                <a:rPr lang="ru-RU" dirty="0"/>
                <a:t>62 </a:t>
              </a:r>
              <a:r>
                <a:rPr lang="ru-RU" dirty="0" err="1"/>
                <a:t>vs</a:t>
              </a:r>
              <a:r>
                <a:rPr lang="ru-RU" dirty="0"/>
                <a:t> 38</a:t>
              </a:r>
            </a:p>
            <a:p>
              <a:r>
                <a:rPr lang="ru-RU" dirty="0"/>
                <a:t>62 </a:t>
              </a:r>
              <a:r>
                <a:rPr lang="ru-RU" dirty="0" err="1"/>
                <a:t>vs</a:t>
              </a:r>
              <a:r>
                <a:rPr lang="ru-RU" dirty="0"/>
                <a:t> 38</a:t>
              </a:r>
            </a:p>
            <a:p>
              <a:r>
                <a:rPr lang="ru-RU" dirty="0"/>
                <a:t>50 </a:t>
              </a:r>
              <a:r>
                <a:rPr lang="ru-RU" dirty="0" err="1"/>
                <a:t>vs</a:t>
              </a:r>
              <a:r>
                <a:rPr lang="ru-RU" dirty="0"/>
                <a:t> 50</a:t>
              </a:r>
            </a:p>
          </p:txBody>
        </p:sp>
      </p:grpSp>
    </p:spTree>
    <p:extLst>
      <p:ext uri="{BB962C8B-B14F-4D97-AF65-F5344CB8AC3E}">
        <p14:creationId xmlns:p14="http://schemas.microsoft.com/office/powerpoint/2010/main" val="229597404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5" y="481752"/>
            <a:ext cx="7725544"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ru-RU" sz="3200" dirty="0">
                <a:solidFill>
                  <a:schemeClr val="accent1">
                    <a:lumMod val="75000"/>
                  </a:schemeClr>
                </a:solidFill>
                <a:latin typeface="Arial" panose="020B0604020202020204" pitchFamily="34" charset="0"/>
                <a:cs typeface="Arial" panose="020B0604020202020204" pitchFamily="34" charset="0"/>
              </a:rPr>
              <a:t>Пример</a:t>
            </a: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 name="Номер слайда 1"/>
          <p:cNvSpPr>
            <a:spLocks noGrp="1"/>
          </p:cNvSpPr>
          <p:nvPr>
            <p:ph type="sldNum" sz="quarter" idx="12"/>
          </p:nvPr>
        </p:nvSpPr>
        <p:spPr>
          <a:xfrm>
            <a:off x="10513589" y="6356353"/>
            <a:ext cx="1187570" cy="365125"/>
          </a:xfrm>
        </p:spPr>
        <p:txBody>
          <a:bodyPr/>
          <a:lstStyle/>
          <a:p>
            <a:fld id="{9DD0990C-240E-4F6D-96E9-50DBAF192F56}" type="slidenum">
              <a:rPr lang="ru-RU" smtClean="0">
                <a:latin typeface="Arial" panose="020B0604020202020204" pitchFamily="34" charset="0"/>
                <a:cs typeface="Arial" panose="020B0604020202020204" pitchFamily="34" charset="0"/>
              </a:rPr>
              <a:t>17</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p:spTree>
    <p:extLst>
      <p:ext uri="{BB962C8B-B14F-4D97-AF65-F5344CB8AC3E}">
        <p14:creationId xmlns:p14="http://schemas.microsoft.com/office/powerpoint/2010/main" val="296801970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5" y="481752"/>
            <a:ext cx="7725544"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ru-RU" sz="3200" dirty="0">
                <a:solidFill>
                  <a:schemeClr val="accent1">
                    <a:lumMod val="75000"/>
                  </a:schemeClr>
                </a:solidFill>
                <a:latin typeface="Arial" panose="020B0604020202020204" pitchFamily="34" charset="0"/>
                <a:cs typeface="Arial" panose="020B0604020202020204" pitchFamily="34" charset="0"/>
              </a:rPr>
              <a:t>Пример</a:t>
            </a: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 name="Номер слайда 1"/>
          <p:cNvSpPr>
            <a:spLocks noGrp="1"/>
          </p:cNvSpPr>
          <p:nvPr>
            <p:ph type="sldNum" sz="quarter" idx="12"/>
          </p:nvPr>
        </p:nvSpPr>
        <p:spPr>
          <a:xfrm>
            <a:off x="10513589" y="6356353"/>
            <a:ext cx="1187570" cy="365125"/>
          </a:xfrm>
        </p:spPr>
        <p:txBody>
          <a:bodyPr/>
          <a:lstStyle/>
          <a:p>
            <a:fld id="{9DD0990C-240E-4F6D-96E9-50DBAF192F56}" type="slidenum">
              <a:rPr lang="ru-RU" smtClean="0">
                <a:latin typeface="Arial" panose="020B0604020202020204" pitchFamily="34" charset="0"/>
                <a:cs typeface="Arial" panose="020B0604020202020204" pitchFamily="34" charset="0"/>
              </a:rPr>
              <a:t>18</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p:spTree>
    <p:extLst>
      <p:ext uri="{BB962C8B-B14F-4D97-AF65-F5344CB8AC3E}">
        <p14:creationId xmlns:p14="http://schemas.microsoft.com/office/powerpoint/2010/main" val="350574502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5" y="481752"/>
            <a:ext cx="7725544"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ru-RU" sz="3200" dirty="0">
                <a:solidFill>
                  <a:schemeClr val="accent1">
                    <a:lumMod val="75000"/>
                  </a:schemeClr>
                </a:solidFill>
                <a:latin typeface="Arial" panose="020B0604020202020204" pitchFamily="34" charset="0"/>
                <a:cs typeface="Arial" panose="020B0604020202020204" pitchFamily="34" charset="0"/>
              </a:rPr>
              <a:t>Пример</a:t>
            </a: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 name="Номер слайда 1"/>
          <p:cNvSpPr>
            <a:spLocks noGrp="1"/>
          </p:cNvSpPr>
          <p:nvPr>
            <p:ph type="sldNum" sz="quarter" idx="12"/>
          </p:nvPr>
        </p:nvSpPr>
        <p:spPr>
          <a:xfrm>
            <a:off x="10513589" y="6356353"/>
            <a:ext cx="1187570" cy="365125"/>
          </a:xfrm>
        </p:spPr>
        <p:txBody>
          <a:bodyPr/>
          <a:lstStyle/>
          <a:p>
            <a:fld id="{9DD0990C-240E-4F6D-96E9-50DBAF192F56}" type="slidenum">
              <a:rPr lang="ru-RU" smtClean="0">
                <a:latin typeface="Arial" panose="020B0604020202020204" pitchFamily="34" charset="0"/>
                <a:cs typeface="Arial" panose="020B0604020202020204" pitchFamily="34" charset="0"/>
              </a:rPr>
              <a:t>19</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p:spTree>
    <p:extLst>
      <p:ext uri="{BB962C8B-B14F-4D97-AF65-F5344CB8AC3E}">
        <p14:creationId xmlns:p14="http://schemas.microsoft.com/office/powerpoint/2010/main" val="135765100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Номер слайда 1"/>
          <p:cNvSpPr>
            <a:spLocks noGrp="1"/>
          </p:cNvSpPr>
          <p:nvPr>
            <p:ph type="sldNum" sz="quarter" idx="12"/>
          </p:nvPr>
        </p:nvSpPr>
        <p:spPr>
          <a:xfrm>
            <a:off x="10513589" y="6356353"/>
            <a:ext cx="1187570" cy="365125"/>
          </a:xfrm>
        </p:spPr>
        <p:txBody>
          <a:bodyPr/>
          <a:lstStyle/>
          <a:p>
            <a:fld id="{9DD0990C-240E-4F6D-96E9-50DBAF192F56}" type="slidenum">
              <a:rPr lang="ru-RU" smtClean="0">
                <a:latin typeface="Arial" panose="020B0604020202020204" pitchFamily="34" charset="0"/>
                <a:cs typeface="Arial" panose="020B0604020202020204" pitchFamily="34" charset="0"/>
              </a:rPr>
              <a:t>2</a:t>
            </a:fld>
            <a:endParaRPr lang="ru-RU" dirty="0">
              <a:latin typeface="Arial" panose="020B0604020202020204" pitchFamily="34" charset="0"/>
              <a:cs typeface="Arial" panose="020B0604020202020204" pitchFamily="34" charset="0"/>
            </a:endParaRPr>
          </a:p>
        </p:txBody>
      </p:sp>
      <p:pic>
        <p:nvPicPr>
          <p:cNvPr id="3" name="Picture 2" descr="Соцсети - о голодовке Савченко: &quot;Шо, опять?&quot;"/>
          <p:cNvPicPr>
            <a:picLocks noChangeAspect="1" noChangeArrowheads="1"/>
          </p:cNvPicPr>
          <p:nvPr/>
        </p:nvPicPr>
        <p:blipFill rotWithShape="1">
          <a:blip r:embed="rId3">
            <a:extLst>
              <a:ext uri="{28A0092B-C50C-407E-A947-70E740481C1C}">
                <a14:useLocalDpi xmlns:a14="http://schemas.microsoft.com/office/drawing/2010/main" val="0"/>
              </a:ext>
            </a:extLst>
          </a:blip>
          <a:srcRect l="2473" t="15459" r="814" b="2704"/>
          <a:stretch/>
        </p:blipFill>
        <p:spPr bwMode="auto">
          <a:xfrm>
            <a:off x="1026059" y="34506"/>
            <a:ext cx="10139882" cy="67889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57232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5" y="481752"/>
            <a:ext cx="7725544"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ru-RU" sz="3200" dirty="0">
                <a:solidFill>
                  <a:schemeClr val="accent1">
                    <a:lumMod val="75000"/>
                  </a:schemeClr>
                </a:solidFill>
                <a:latin typeface="Arial" panose="020B0604020202020204" pitchFamily="34" charset="0"/>
                <a:cs typeface="Arial" panose="020B0604020202020204" pitchFamily="34" charset="0"/>
              </a:rPr>
              <a:t>Пример</a:t>
            </a: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 name="Номер слайда 1"/>
          <p:cNvSpPr>
            <a:spLocks noGrp="1"/>
          </p:cNvSpPr>
          <p:nvPr>
            <p:ph type="sldNum" sz="quarter" idx="12"/>
          </p:nvPr>
        </p:nvSpPr>
        <p:spPr>
          <a:xfrm>
            <a:off x="10513589" y="6356353"/>
            <a:ext cx="1187570" cy="365125"/>
          </a:xfrm>
        </p:spPr>
        <p:txBody>
          <a:bodyPr/>
          <a:lstStyle/>
          <a:p>
            <a:fld id="{9DD0990C-240E-4F6D-96E9-50DBAF192F56}" type="slidenum">
              <a:rPr lang="ru-RU" smtClean="0">
                <a:latin typeface="Arial" panose="020B0604020202020204" pitchFamily="34" charset="0"/>
                <a:cs typeface="Arial" panose="020B0604020202020204" pitchFamily="34" charset="0"/>
              </a:rPr>
              <a:t>20</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p:spTree>
    <p:extLst>
      <p:ext uri="{BB962C8B-B14F-4D97-AF65-F5344CB8AC3E}">
        <p14:creationId xmlns:p14="http://schemas.microsoft.com/office/powerpoint/2010/main" val="248552253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5" y="481752"/>
            <a:ext cx="7725544"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ru-RU" sz="3200" dirty="0">
                <a:solidFill>
                  <a:schemeClr val="accent1">
                    <a:lumMod val="75000"/>
                  </a:schemeClr>
                </a:solidFill>
                <a:latin typeface="Arial" panose="020B0604020202020204" pitchFamily="34" charset="0"/>
                <a:cs typeface="Arial" panose="020B0604020202020204" pitchFamily="34" charset="0"/>
              </a:rPr>
              <a:t>Пример</a:t>
            </a: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 name="Номер слайда 1"/>
          <p:cNvSpPr>
            <a:spLocks noGrp="1"/>
          </p:cNvSpPr>
          <p:nvPr>
            <p:ph type="sldNum" sz="quarter" idx="12"/>
          </p:nvPr>
        </p:nvSpPr>
        <p:spPr>
          <a:xfrm>
            <a:off x="10513589" y="6356353"/>
            <a:ext cx="1187570" cy="365125"/>
          </a:xfrm>
        </p:spPr>
        <p:txBody>
          <a:bodyPr/>
          <a:lstStyle/>
          <a:p>
            <a:fld id="{9DD0990C-240E-4F6D-96E9-50DBAF192F56}" type="slidenum">
              <a:rPr lang="ru-RU" smtClean="0">
                <a:latin typeface="Arial" panose="020B0604020202020204" pitchFamily="34" charset="0"/>
                <a:cs typeface="Arial" panose="020B0604020202020204" pitchFamily="34" charset="0"/>
              </a:rPr>
              <a:t>21</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p:spTree>
    <p:extLst>
      <p:ext uri="{BB962C8B-B14F-4D97-AF65-F5344CB8AC3E}">
        <p14:creationId xmlns:p14="http://schemas.microsoft.com/office/powerpoint/2010/main" val="168941092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5" y="481752"/>
            <a:ext cx="7725544"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ru-RU" sz="3200" dirty="0">
                <a:solidFill>
                  <a:schemeClr val="accent1">
                    <a:lumMod val="75000"/>
                  </a:schemeClr>
                </a:solidFill>
                <a:latin typeface="Arial" panose="020B0604020202020204" pitchFamily="34" charset="0"/>
                <a:cs typeface="Arial" panose="020B0604020202020204" pitchFamily="34" charset="0"/>
              </a:rPr>
              <a:t>Пример</a:t>
            </a: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 name="Номер слайда 1"/>
          <p:cNvSpPr>
            <a:spLocks noGrp="1"/>
          </p:cNvSpPr>
          <p:nvPr>
            <p:ph type="sldNum" sz="quarter" idx="12"/>
          </p:nvPr>
        </p:nvSpPr>
        <p:spPr>
          <a:xfrm>
            <a:off x="10513589" y="6356353"/>
            <a:ext cx="1187570" cy="365125"/>
          </a:xfrm>
        </p:spPr>
        <p:txBody>
          <a:bodyPr/>
          <a:lstStyle/>
          <a:p>
            <a:fld id="{9DD0990C-240E-4F6D-96E9-50DBAF192F56}" type="slidenum">
              <a:rPr lang="ru-RU" smtClean="0">
                <a:latin typeface="Arial" panose="020B0604020202020204" pitchFamily="34" charset="0"/>
                <a:cs typeface="Arial" panose="020B0604020202020204" pitchFamily="34" charset="0"/>
              </a:rPr>
              <a:t>22</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p:spTree>
    <p:extLst>
      <p:ext uri="{BB962C8B-B14F-4D97-AF65-F5344CB8AC3E}">
        <p14:creationId xmlns:p14="http://schemas.microsoft.com/office/powerpoint/2010/main" val="159185267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5" y="481752"/>
            <a:ext cx="7725544"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ru-RU" sz="3200" dirty="0">
                <a:solidFill>
                  <a:schemeClr val="accent1">
                    <a:lumMod val="75000"/>
                  </a:schemeClr>
                </a:solidFill>
                <a:latin typeface="Arial" panose="020B0604020202020204" pitchFamily="34" charset="0"/>
                <a:cs typeface="Arial" panose="020B0604020202020204" pitchFamily="34" charset="0"/>
              </a:rPr>
              <a:t>Пример</a:t>
            </a: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 name="Номер слайда 1"/>
          <p:cNvSpPr>
            <a:spLocks noGrp="1"/>
          </p:cNvSpPr>
          <p:nvPr>
            <p:ph type="sldNum" sz="quarter" idx="12"/>
          </p:nvPr>
        </p:nvSpPr>
        <p:spPr>
          <a:xfrm>
            <a:off x="10513589" y="6356353"/>
            <a:ext cx="1187570" cy="365125"/>
          </a:xfrm>
        </p:spPr>
        <p:txBody>
          <a:bodyPr/>
          <a:lstStyle/>
          <a:p>
            <a:fld id="{9DD0990C-240E-4F6D-96E9-50DBAF192F56}" type="slidenum">
              <a:rPr lang="ru-RU" smtClean="0">
                <a:latin typeface="Arial" panose="020B0604020202020204" pitchFamily="34" charset="0"/>
                <a:cs typeface="Arial" panose="020B0604020202020204" pitchFamily="34" charset="0"/>
              </a:rPr>
              <a:t>23</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p:spTree>
    <p:extLst>
      <p:ext uri="{BB962C8B-B14F-4D97-AF65-F5344CB8AC3E}">
        <p14:creationId xmlns:p14="http://schemas.microsoft.com/office/powerpoint/2010/main" val="199192061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extBox 4"/>
          <p:cNvSpPr txBox="1"/>
          <p:nvPr/>
        </p:nvSpPr>
        <p:spPr>
          <a:xfrm>
            <a:off x="3823331" y="3149823"/>
            <a:ext cx="4545339" cy="558354"/>
          </a:xfrm>
          <a:prstGeom prst="rect">
            <a:avLst/>
          </a:prstGeom>
          <a:noFill/>
        </p:spPr>
        <p:txBody>
          <a:bodyPr wrap="none" lIns="65274" tIns="32637" rIns="65274" bIns="32637" rtlCol="0">
            <a:spAutoFit/>
          </a:bodyPr>
          <a:lstStyle/>
          <a:p>
            <a:r>
              <a:rPr lang="ru-RU" sz="3200" b="1" dirty="0">
                <a:solidFill>
                  <a:schemeClr val="bg1"/>
                </a:solidFill>
                <a:latin typeface="Arial" panose="020B0604020202020204" pitchFamily="34" charset="0"/>
                <a:cs typeface="Arial" panose="020B0604020202020204" pitchFamily="34" charset="0"/>
              </a:rPr>
              <a:t>Спасибо за внимание</a:t>
            </a:r>
          </a:p>
        </p:txBody>
      </p:sp>
      <p:pic>
        <p:nvPicPr>
          <p:cNvPr id="4" name="Picture 2" descr="Крепитесь Конец близок, Мем Зима близко крепитесь (Нед Старк) - Рисовач .Ру"/>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4470" y="71718"/>
            <a:ext cx="3944471" cy="295835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309279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5" y="481752"/>
            <a:ext cx="7725544"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ru-RU" sz="3200" dirty="0" smtClean="0">
                <a:solidFill>
                  <a:schemeClr val="accent1">
                    <a:lumMod val="75000"/>
                  </a:schemeClr>
                </a:solidFill>
                <a:latin typeface="Arial" panose="020B0604020202020204" pitchFamily="34" charset="0"/>
                <a:cs typeface="Arial" panose="020B0604020202020204" pitchFamily="34" charset="0"/>
              </a:rPr>
              <a:t>Стандартная библиотека</a:t>
            </a:r>
            <a:endParaRPr lang="ru-RU" sz="3200" dirty="0">
              <a:solidFill>
                <a:schemeClr val="accent1">
                  <a:lumMod val="75000"/>
                </a:schemeClr>
              </a:solidFill>
              <a:latin typeface="Arial" panose="020B0604020202020204" pitchFamily="34" charset="0"/>
              <a:cs typeface="Arial" panose="020B0604020202020204" pitchFamily="34" charset="0"/>
            </a:endParaRP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 name="Номер слайда 1"/>
          <p:cNvSpPr>
            <a:spLocks noGrp="1"/>
          </p:cNvSpPr>
          <p:nvPr>
            <p:ph type="sldNum" sz="quarter" idx="12"/>
          </p:nvPr>
        </p:nvSpPr>
        <p:spPr>
          <a:xfrm>
            <a:off x="10513589" y="6356353"/>
            <a:ext cx="1187570" cy="365125"/>
          </a:xfrm>
        </p:spPr>
        <p:txBody>
          <a:bodyPr/>
          <a:lstStyle/>
          <a:p>
            <a:fld id="{9DD0990C-240E-4F6D-96E9-50DBAF192F56}" type="slidenum">
              <a:rPr lang="ru-RU" smtClean="0">
                <a:latin typeface="Arial" panose="020B0604020202020204" pitchFamily="34" charset="0"/>
                <a:cs typeface="Arial" panose="020B0604020202020204" pitchFamily="34" charset="0"/>
              </a:rPr>
              <a:t>3</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p:sp>
        <p:nvSpPr>
          <p:cNvPr id="3" name="Прямоугольник 2"/>
          <p:cNvSpPr/>
          <p:nvPr/>
        </p:nvSpPr>
        <p:spPr>
          <a:xfrm>
            <a:off x="493417" y="1489866"/>
            <a:ext cx="10094259" cy="4524315"/>
          </a:xfrm>
          <a:prstGeom prst="rect">
            <a:avLst/>
          </a:prstGeom>
        </p:spPr>
        <p:txBody>
          <a:bodyPr wrap="square">
            <a:spAutoFit/>
          </a:bodyPr>
          <a:lstStyle/>
          <a:p>
            <a:r>
              <a:rPr lang="ru-RU" dirty="0"/>
              <a:t>В языке программирования C++ термин </a:t>
            </a:r>
            <a:r>
              <a:rPr lang="ru-RU" b="1" dirty="0"/>
              <a:t>Стандартная Библиотека</a:t>
            </a:r>
            <a:r>
              <a:rPr lang="ru-RU" dirty="0"/>
              <a:t> означает коллекцию классов и функций, написанных </a:t>
            </a:r>
            <a:r>
              <a:rPr lang="ru-RU" dirty="0" smtClean="0"/>
              <a:t>на</a:t>
            </a:r>
            <a:r>
              <a:rPr lang="ru-RU" dirty="0"/>
              <a:t> </a:t>
            </a:r>
            <a:r>
              <a:rPr lang="ru-RU" smtClean="0"/>
              <a:t>самом языке.</a:t>
            </a:r>
            <a:endParaRPr lang="ru-RU" dirty="0"/>
          </a:p>
          <a:p>
            <a:r>
              <a:rPr lang="ru-RU" dirty="0"/>
              <a:t>Стандартные C++ библиотеки представляют собой наборы функций, констант, классов, объектов и шаблонов, которые расширяют язык С++ предоставляя базовую функциональность для выполнения различных задач, таких как: классы для взаимодействия с операционной системой, контейнеры данных, манипуляторы для работы с этими данными и наиболее используемые алгоритмы.</a:t>
            </a:r>
            <a:br>
              <a:rPr lang="ru-RU" dirty="0"/>
            </a:br>
            <a:r>
              <a:rPr lang="ru-RU" dirty="0"/>
              <a:t>Все элементы стандартных библиотек С++ распределены по различным заголовочным файлам, которые необходимо подключать к программе. Только так можно использовать элементы этих библиотек. Ниже приведены стандартные библиотеки языка программирования С++.</a:t>
            </a:r>
          </a:p>
          <a:p>
            <a:r>
              <a:rPr lang="ru-RU" dirty="0"/>
              <a:t>Стандартная Библиотека поддерживает несколько основных контейнеров, функций для работы с этими контейнерами, объектов-функции, основных типов строк и потоков (включая интерактивный и файловый ввод-вывод), поддержку некоторых языковых особенностей, и часто используемые функции для выполнения таких задач, как, например, нахождение квадратного корня числа.</a:t>
            </a:r>
          </a:p>
          <a:p>
            <a:r>
              <a:rPr lang="ru-RU" dirty="0"/>
              <a:t>Стандартная библиотека шаблонов (STL) — подмножество стандартной библиотеки C++ и содержит контейнеры, алгоритмы, итераторы, объекты-функции и т. д. Хотя некоторые программисты используют термин «STL» вместе (или попеременно) с термином «Стандартная библиотека C++».</a:t>
            </a:r>
            <a:endParaRPr lang="ru-RU" dirty="0"/>
          </a:p>
        </p:txBody>
      </p:sp>
    </p:spTree>
    <p:extLst>
      <p:ext uri="{BB962C8B-B14F-4D97-AF65-F5344CB8AC3E}">
        <p14:creationId xmlns:p14="http://schemas.microsoft.com/office/powerpoint/2010/main" val="260424260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5" y="481752"/>
            <a:ext cx="7725544"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ru-RU" sz="3200" dirty="0" smtClean="0">
                <a:solidFill>
                  <a:schemeClr val="accent1">
                    <a:lumMod val="75000"/>
                  </a:schemeClr>
                </a:solidFill>
                <a:latin typeface="Arial" panose="020B0604020202020204" pitchFamily="34" charset="0"/>
                <a:cs typeface="Arial" panose="020B0604020202020204" pitchFamily="34" charset="0"/>
              </a:rPr>
              <a:t>Состав стандартной библиотеки</a:t>
            </a:r>
            <a:endParaRPr lang="ru-RU" sz="3200" dirty="0">
              <a:solidFill>
                <a:schemeClr val="accent1">
                  <a:lumMod val="75000"/>
                </a:schemeClr>
              </a:solidFill>
              <a:latin typeface="Arial" panose="020B0604020202020204" pitchFamily="34" charset="0"/>
              <a:cs typeface="Arial" panose="020B0604020202020204" pitchFamily="34" charset="0"/>
            </a:endParaRP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 name="Номер слайда 1"/>
          <p:cNvSpPr>
            <a:spLocks noGrp="1"/>
          </p:cNvSpPr>
          <p:nvPr>
            <p:ph type="sldNum" sz="quarter" idx="12"/>
          </p:nvPr>
        </p:nvSpPr>
        <p:spPr>
          <a:xfrm>
            <a:off x="10513589" y="6356353"/>
            <a:ext cx="1187570" cy="365125"/>
          </a:xfrm>
        </p:spPr>
        <p:txBody>
          <a:bodyPr/>
          <a:lstStyle/>
          <a:p>
            <a:fld id="{9DD0990C-240E-4F6D-96E9-50DBAF192F56}" type="slidenum">
              <a:rPr lang="ru-RU" smtClean="0">
                <a:latin typeface="Arial" panose="020B0604020202020204" pitchFamily="34" charset="0"/>
                <a:cs typeface="Arial" panose="020B0604020202020204" pitchFamily="34" charset="0"/>
              </a:rPr>
              <a:t>4</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p:sp>
        <p:nvSpPr>
          <p:cNvPr id="3" name="Прямоугольник 2"/>
          <p:cNvSpPr/>
          <p:nvPr/>
        </p:nvSpPr>
        <p:spPr>
          <a:xfrm>
            <a:off x="493417" y="1100571"/>
            <a:ext cx="10363200" cy="5632311"/>
          </a:xfrm>
          <a:prstGeom prst="rect">
            <a:avLst/>
          </a:prstGeom>
        </p:spPr>
        <p:txBody>
          <a:bodyPr wrap="square">
            <a:spAutoFit/>
          </a:bodyPr>
          <a:lstStyle/>
          <a:p>
            <a:r>
              <a:rPr lang="ru-RU" dirty="0"/>
              <a:t>В стандартной </a:t>
            </a:r>
            <a:r>
              <a:rPr lang="ru-RU" dirty="0" err="1"/>
              <a:t>бибилиотеке</a:t>
            </a:r>
            <a:r>
              <a:rPr lang="ru-RU" dirty="0"/>
              <a:t> С++ выделяют следующие компоненты</a:t>
            </a:r>
            <a:r>
              <a:rPr lang="en-US" dirty="0"/>
              <a:t>:</a:t>
            </a:r>
            <a:endParaRPr lang="ru-RU" dirty="0"/>
          </a:p>
          <a:p>
            <a:pPr marL="285750" indent="-285750">
              <a:buFont typeface="Arial" panose="020B0604020202020204" pitchFamily="34" charset="0"/>
              <a:buChar char="•"/>
            </a:pPr>
            <a:r>
              <a:rPr lang="en-US" b="1" dirty="0"/>
              <a:t>Language support library </a:t>
            </a:r>
            <a:r>
              <a:rPr lang="ru-RU" dirty="0"/>
              <a:t>– отвечает за языковую поддержку</a:t>
            </a:r>
          </a:p>
          <a:p>
            <a:pPr marL="285750" indent="-285750">
              <a:buFont typeface="Arial" panose="020B0604020202020204" pitchFamily="34" charset="0"/>
              <a:buChar char="•"/>
            </a:pPr>
            <a:r>
              <a:rPr lang="en-US" b="1" dirty="0"/>
              <a:t>Diagnostics library</a:t>
            </a:r>
            <a:r>
              <a:rPr lang="ru-RU" dirty="0"/>
              <a:t> – отвечает за исключения(ошибки времени исполнения)</a:t>
            </a:r>
          </a:p>
          <a:p>
            <a:pPr marL="285750" indent="-285750">
              <a:buFont typeface="Arial" panose="020B0604020202020204" pitchFamily="34" charset="0"/>
              <a:buChar char="•"/>
            </a:pPr>
            <a:r>
              <a:rPr lang="en-US" b="1" dirty="0"/>
              <a:t>General utilities library</a:t>
            </a:r>
            <a:r>
              <a:rPr lang="en-US" dirty="0"/>
              <a:t> </a:t>
            </a:r>
            <a:r>
              <a:rPr lang="ru-RU" dirty="0"/>
              <a:t>– отвечает за утилиты общего характера</a:t>
            </a:r>
          </a:p>
          <a:p>
            <a:pPr marL="285750" indent="-285750">
              <a:buFont typeface="Arial" panose="020B0604020202020204" pitchFamily="34" charset="0"/>
              <a:buChar char="•"/>
            </a:pPr>
            <a:r>
              <a:rPr lang="en-US" b="1" dirty="0"/>
              <a:t>Strings library </a:t>
            </a:r>
            <a:r>
              <a:rPr lang="ru-RU" dirty="0"/>
              <a:t>– отвечает за работу со строками</a:t>
            </a:r>
          </a:p>
          <a:p>
            <a:pPr marL="285750" indent="-285750">
              <a:buFont typeface="Arial" panose="020B0604020202020204" pitchFamily="34" charset="0"/>
              <a:buChar char="•"/>
            </a:pPr>
            <a:r>
              <a:rPr lang="en-US" b="1" dirty="0"/>
              <a:t>Localization library </a:t>
            </a:r>
            <a:r>
              <a:rPr lang="ru-RU" dirty="0"/>
              <a:t>– отвечает за локализацию программы</a:t>
            </a:r>
          </a:p>
          <a:p>
            <a:pPr marL="285750" indent="-285750">
              <a:buFont typeface="Arial" panose="020B0604020202020204" pitchFamily="34" charset="0"/>
              <a:buChar char="•"/>
            </a:pPr>
            <a:r>
              <a:rPr lang="en-US" b="1" dirty="0"/>
              <a:t>Containers library </a:t>
            </a:r>
            <a:r>
              <a:rPr lang="ru-RU" dirty="0"/>
              <a:t>– отвечает за все варианты контейнеров и адаптеров</a:t>
            </a:r>
          </a:p>
          <a:p>
            <a:pPr marL="285750" indent="-285750">
              <a:buFont typeface="Arial" panose="020B0604020202020204" pitchFamily="34" charset="0"/>
              <a:buChar char="•"/>
            </a:pPr>
            <a:r>
              <a:rPr lang="en-US" b="1" dirty="0"/>
              <a:t>Iterators library</a:t>
            </a:r>
            <a:r>
              <a:rPr lang="ru-RU" dirty="0"/>
              <a:t> – отвечает за итераторы для работы с контейнерами</a:t>
            </a:r>
          </a:p>
          <a:p>
            <a:pPr marL="285750" indent="-285750">
              <a:buFont typeface="Arial" panose="020B0604020202020204" pitchFamily="34" charset="0"/>
              <a:buChar char="•"/>
            </a:pPr>
            <a:r>
              <a:rPr lang="en-US" b="1" dirty="0"/>
              <a:t>Algorithms library </a:t>
            </a:r>
            <a:r>
              <a:rPr lang="ru-RU" dirty="0"/>
              <a:t>– отвечает за стандартные алгоритмы</a:t>
            </a:r>
          </a:p>
          <a:p>
            <a:pPr marL="285750" indent="-285750">
              <a:buFont typeface="Arial" panose="020B0604020202020204" pitchFamily="34" charset="0"/>
              <a:buChar char="•"/>
            </a:pPr>
            <a:r>
              <a:rPr lang="en-US" b="1" dirty="0" err="1"/>
              <a:t>Numerics</a:t>
            </a:r>
            <a:r>
              <a:rPr lang="en-US" b="1" dirty="0"/>
              <a:t> library </a:t>
            </a:r>
            <a:r>
              <a:rPr lang="ru-RU" dirty="0"/>
              <a:t>– отвечает за работу с числами</a:t>
            </a:r>
          </a:p>
          <a:p>
            <a:pPr marL="285750" indent="-285750">
              <a:buFont typeface="Arial" panose="020B0604020202020204" pitchFamily="34" charset="0"/>
              <a:buChar char="•"/>
            </a:pPr>
            <a:r>
              <a:rPr lang="en-US" b="1" dirty="0"/>
              <a:t>Input/output library </a:t>
            </a:r>
            <a:r>
              <a:rPr lang="ru-RU" dirty="0"/>
              <a:t>– отвечает за ввод/вывод информации</a:t>
            </a:r>
          </a:p>
          <a:p>
            <a:pPr marL="285750" indent="-285750">
              <a:buFont typeface="Arial" panose="020B0604020202020204" pitchFamily="34" charset="0"/>
              <a:buChar char="•"/>
            </a:pPr>
            <a:r>
              <a:rPr lang="en-US" b="1" dirty="0"/>
              <a:t>Regular expressions library </a:t>
            </a:r>
            <a:r>
              <a:rPr lang="ru-RU" dirty="0"/>
              <a:t>– отвечает за регулярные выражения</a:t>
            </a:r>
          </a:p>
          <a:p>
            <a:pPr marL="285750" indent="-285750">
              <a:buFont typeface="Arial" panose="020B0604020202020204" pitchFamily="34" charset="0"/>
              <a:buChar char="•"/>
            </a:pPr>
            <a:r>
              <a:rPr lang="en-US" b="1" dirty="0"/>
              <a:t>Atomic operations library </a:t>
            </a:r>
            <a:r>
              <a:rPr lang="ru-RU" dirty="0"/>
              <a:t>– отвечает за атомарные операции</a:t>
            </a:r>
          </a:p>
          <a:p>
            <a:pPr marL="285750" indent="-285750">
              <a:buFont typeface="Arial" panose="020B0604020202020204" pitchFamily="34" charset="0"/>
              <a:buChar char="•"/>
            </a:pPr>
            <a:r>
              <a:rPr lang="en-US" b="1" dirty="0"/>
              <a:t>Thread support library </a:t>
            </a:r>
            <a:r>
              <a:rPr lang="ru-RU" dirty="0"/>
              <a:t>– отвечает за </a:t>
            </a:r>
            <a:r>
              <a:rPr lang="ru-RU" dirty="0" err="1"/>
              <a:t>многопоточность</a:t>
            </a:r>
            <a:endParaRPr lang="ru-RU" dirty="0"/>
          </a:p>
          <a:p>
            <a:r>
              <a:rPr lang="ru-RU" dirty="0"/>
              <a:t>В  стандартной библиотеке шаблонов</a:t>
            </a:r>
            <a:r>
              <a:rPr lang="en-US" dirty="0"/>
              <a:t> </a:t>
            </a:r>
            <a:r>
              <a:rPr lang="ru-RU" dirty="0"/>
              <a:t>выделяют пять основных компонентов:</a:t>
            </a:r>
          </a:p>
          <a:p>
            <a:pPr marL="285750" indent="-285750">
              <a:buFont typeface="Arial" panose="020B0604020202020204" pitchFamily="34" charset="0"/>
              <a:buChar char="•"/>
            </a:pPr>
            <a:r>
              <a:rPr lang="ru-RU" b="1" dirty="0"/>
              <a:t>Контейнер</a:t>
            </a:r>
            <a:r>
              <a:rPr lang="ru-RU" dirty="0"/>
              <a:t> (</a:t>
            </a:r>
            <a:r>
              <a:rPr lang="en-US" dirty="0"/>
              <a:t>container)</a:t>
            </a:r>
          </a:p>
          <a:p>
            <a:pPr marL="285750" indent="-285750">
              <a:buFont typeface="Arial" panose="020B0604020202020204" pitchFamily="34" charset="0"/>
              <a:buChar char="•"/>
            </a:pPr>
            <a:r>
              <a:rPr lang="ru-RU" b="1" dirty="0"/>
              <a:t>Итератор</a:t>
            </a:r>
            <a:r>
              <a:rPr lang="ru-RU" dirty="0"/>
              <a:t> (</a:t>
            </a:r>
            <a:r>
              <a:rPr lang="en-US" dirty="0"/>
              <a:t>iterator)</a:t>
            </a:r>
          </a:p>
          <a:p>
            <a:pPr marL="285750" indent="-285750">
              <a:buFont typeface="Arial" panose="020B0604020202020204" pitchFamily="34" charset="0"/>
              <a:buChar char="•"/>
            </a:pPr>
            <a:r>
              <a:rPr lang="ru-RU" b="1" dirty="0"/>
              <a:t>Алгоритмы</a:t>
            </a:r>
            <a:r>
              <a:rPr lang="ru-RU" dirty="0"/>
              <a:t> (</a:t>
            </a:r>
            <a:r>
              <a:rPr lang="en-US" dirty="0"/>
              <a:t>algorithm)</a:t>
            </a:r>
          </a:p>
          <a:p>
            <a:pPr marL="285750" indent="-285750">
              <a:buFont typeface="Arial" panose="020B0604020202020204" pitchFamily="34" charset="0"/>
              <a:buChar char="•"/>
            </a:pPr>
            <a:r>
              <a:rPr lang="ru-RU" b="1" dirty="0"/>
              <a:t>Адаптеры</a:t>
            </a:r>
            <a:r>
              <a:rPr lang="ru-RU" dirty="0"/>
              <a:t> (</a:t>
            </a:r>
            <a:r>
              <a:rPr lang="en-US" dirty="0"/>
              <a:t>adaptor)</a:t>
            </a:r>
          </a:p>
          <a:p>
            <a:pPr marL="285750" indent="-285750">
              <a:buFont typeface="Arial" panose="020B0604020202020204" pitchFamily="34" charset="0"/>
              <a:buChar char="•"/>
            </a:pPr>
            <a:r>
              <a:rPr lang="ru-RU" b="1" dirty="0"/>
              <a:t>Функциональные объекты</a:t>
            </a:r>
            <a:r>
              <a:rPr lang="ru-RU" dirty="0"/>
              <a:t> (</a:t>
            </a:r>
            <a:r>
              <a:rPr lang="en-US" dirty="0" err="1"/>
              <a:t>functor</a:t>
            </a:r>
            <a:r>
              <a:rPr lang="en-US" dirty="0" smtClean="0"/>
              <a:t>)</a:t>
            </a:r>
            <a:endParaRPr lang="en-US" dirty="0"/>
          </a:p>
        </p:txBody>
      </p:sp>
      <p:pic>
        <p:nvPicPr>
          <p:cNvPr id="9" name="Picture 2" descr="Wrapping a C library in C++"/>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06550" y="4135925"/>
            <a:ext cx="2631540" cy="26315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981594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5" y="481752"/>
            <a:ext cx="7725544"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ru-RU" sz="3200" dirty="0" smtClean="0">
                <a:solidFill>
                  <a:schemeClr val="accent1">
                    <a:lumMod val="75000"/>
                  </a:schemeClr>
                </a:solidFill>
                <a:latin typeface="Arial" panose="020B0604020202020204" pitchFamily="34" charset="0"/>
                <a:cs typeface="Arial" panose="020B0604020202020204" pitchFamily="34" charset="0"/>
              </a:rPr>
              <a:t>Библиотека алгоритмов</a:t>
            </a:r>
            <a:endParaRPr lang="ru-RU" sz="3200" dirty="0">
              <a:solidFill>
                <a:schemeClr val="accent1">
                  <a:lumMod val="75000"/>
                </a:schemeClr>
              </a:solidFill>
              <a:latin typeface="Arial" panose="020B0604020202020204" pitchFamily="34" charset="0"/>
              <a:cs typeface="Arial" panose="020B0604020202020204" pitchFamily="34" charset="0"/>
            </a:endParaRP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 name="Номер слайда 1"/>
          <p:cNvSpPr>
            <a:spLocks noGrp="1"/>
          </p:cNvSpPr>
          <p:nvPr>
            <p:ph type="sldNum" sz="quarter" idx="12"/>
          </p:nvPr>
        </p:nvSpPr>
        <p:spPr>
          <a:xfrm>
            <a:off x="10513589" y="6356353"/>
            <a:ext cx="1187570" cy="365125"/>
          </a:xfrm>
        </p:spPr>
        <p:txBody>
          <a:bodyPr/>
          <a:lstStyle/>
          <a:p>
            <a:fld id="{9DD0990C-240E-4F6D-96E9-50DBAF192F56}" type="slidenum">
              <a:rPr lang="ru-RU" smtClean="0">
                <a:latin typeface="Arial" panose="020B0604020202020204" pitchFamily="34" charset="0"/>
                <a:cs typeface="Arial" panose="020B0604020202020204" pitchFamily="34" charset="0"/>
              </a:rPr>
              <a:t>5</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p:sp>
        <p:nvSpPr>
          <p:cNvPr id="3" name="Прямоугольник 2"/>
          <p:cNvSpPr/>
          <p:nvPr/>
        </p:nvSpPr>
        <p:spPr>
          <a:xfrm>
            <a:off x="493417" y="1100571"/>
            <a:ext cx="11510683" cy="5909310"/>
          </a:xfrm>
          <a:prstGeom prst="rect">
            <a:avLst/>
          </a:prstGeom>
        </p:spPr>
        <p:txBody>
          <a:bodyPr wrap="square">
            <a:spAutoFit/>
          </a:bodyPr>
          <a:lstStyle/>
          <a:p>
            <a:r>
              <a:rPr lang="ru-RU" b="1" dirty="0"/>
              <a:t>Алгоритм</a:t>
            </a:r>
            <a:r>
              <a:rPr lang="ru-RU" dirty="0"/>
              <a:t> — конечная совокупность точно заданных правил решения произвольного класса задач или набор инструкций, описывающих порядок действий исполнителя для решения некоторой задачи. </a:t>
            </a:r>
          </a:p>
          <a:p>
            <a:r>
              <a:rPr lang="ru-RU" b="1" dirty="0"/>
              <a:t>Методы сортировки коллекции</a:t>
            </a:r>
            <a:r>
              <a:rPr lang="ru-RU" dirty="0"/>
              <a:t>: </a:t>
            </a:r>
          </a:p>
          <a:p>
            <a:r>
              <a:rPr lang="en-US" dirty="0"/>
              <a:t>sort</a:t>
            </a:r>
            <a:r>
              <a:rPr lang="ru-RU" dirty="0"/>
              <a:t> </a:t>
            </a:r>
            <a:r>
              <a:rPr lang="en-US" dirty="0"/>
              <a:t>- </a:t>
            </a:r>
            <a:r>
              <a:rPr lang="ru-RU" dirty="0"/>
              <a:t>сортировка</a:t>
            </a:r>
            <a:r>
              <a:rPr lang="en-US" dirty="0"/>
              <a:t>, </a:t>
            </a:r>
            <a:endParaRPr lang="ru-RU" dirty="0"/>
          </a:p>
          <a:p>
            <a:r>
              <a:rPr lang="en-US" dirty="0" err="1"/>
              <a:t>stable_sort</a:t>
            </a:r>
            <a:r>
              <a:rPr lang="ru-RU" dirty="0"/>
              <a:t> – стабильная сортировка</a:t>
            </a:r>
            <a:r>
              <a:rPr lang="en-US" dirty="0"/>
              <a:t>, </a:t>
            </a:r>
            <a:endParaRPr lang="ru-RU" dirty="0"/>
          </a:p>
          <a:p>
            <a:r>
              <a:rPr lang="en-US" dirty="0" err="1"/>
              <a:t>partial_sort</a:t>
            </a:r>
            <a:r>
              <a:rPr lang="ru-RU" dirty="0"/>
              <a:t> – частичная сортировка</a:t>
            </a:r>
            <a:r>
              <a:rPr lang="en-US" dirty="0"/>
              <a:t>, </a:t>
            </a:r>
            <a:endParaRPr lang="ru-RU" dirty="0"/>
          </a:p>
          <a:p>
            <a:r>
              <a:rPr lang="en-US" dirty="0" err="1"/>
              <a:t>partial_sort_copy</a:t>
            </a:r>
            <a:r>
              <a:rPr lang="ru-RU" dirty="0"/>
              <a:t> – частичная сортировка с копированием</a:t>
            </a:r>
            <a:r>
              <a:rPr lang="en-US" dirty="0"/>
              <a:t>, </a:t>
            </a:r>
            <a:endParaRPr lang="ru-RU" dirty="0"/>
          </a:p>
          <a:p>
            <a:r>
              <a:rPr lang="en-US" dirty="0" err="1"/>
              <a:t>nth_element</a:t>
            </a:r>
            <a:r>
              <a:rPr lang="ru-RU" dirty="0"/>
              <a:t> – </a:t>
            </a:r>
            <a:r>
              <a:rPr lang="ru-RU" dirty="0" err="1"/>
              <a:t>групировка</a:t>
            </a:r>
            <a:r>
              <a:rPr lang="ru-RU" dirty="0"/>
              <a:t> элементов больше и меньше определенного</a:t>
            </a:r>
          </a:p>
          <a:p>
            <a:r>
              <a:rPr lang="ru-RU" b="1" dirty="0"/>
              <a:t>Работа с отсортированными коллекциями</a:t>
            </a:r>
            <a:r>
              <a:rPr lang="en-US" b="1" dirty="0"/>
              <a:t>:</a:t>
            </a:r>
            <a:endParaRPr lang="ru-RU" b="1" dirty="0"/>
          </a:p>
          <a:p>
            <a:r>
              <a:rPr lang="en-US" dirty="0" err="1"/>
              <a:t>binary_search</a:t>
            </a:r>
            <a:r>
              <a:rPr lang="ru-RU" dirty="0"/>
              <a:t> – бинарный поиск</a:t>
            </a:r>
            <a:endParaRPr lang="en-US" dirty="0"/>
          </a:p>
          <a:p>
            <a:r>
              <a:rPr lang="en-US" dirty="0" err="1"/>
              <a:t>lower_bound</a:t>
            </a:r>
            <a:r>
              <a:rPr lang="ru-RU" dirty="0"/>
              <a:t> – поиск первого не меньшего элемента упорядоченной последовательности</a:t>
            </a:r>
            <a:endParaRPr lang="en-US" dirty="0"/>
          </a:p>
          <a:p>
            <a:r>
              <a:rPr lang="en-US" dirty="0" err="1"/>
              <a:t>upper_bound</a:t>
            </a:r>
            <a:r>
              <a:rPr lang="ru-RU" dirty="0"/>
              <a:t> – поиск первого большего элемента упорядоченной последовательности</a:t>
            </a:r>
            <a:endParaRPr lang="en-US" dirty="0"/>
          </a:p>
          <a:p>
            <a:r>
              <a:rPr lang="en-US" dirty="0"/>
              <a:t>merge</a:t>
            </a:r>
            <a:r>
              <a:rPr lang="ru-RU" dirty="0"/>
              <a:t> – объединение отсортированных последовательностей и запись в место указанное для результата</a:t>
            </a:r>
            <a:endParaRPr lang="en-US" dirty="0"/>
          </a:p>
          <a:p>
            <a:r>
              <a:rPr lang="en-US" dirty="0" err="1"/>
              <a:t>inplace_merge</a:t>
            </a:r>
            <a:r>
              <a:rPr lang="ru-RU" dirty="0"/>
              <a:t> – объединение последовательностей и запись в начало </a:t>
            </a:r>
            <a:r>
              <a:rPr lang="ru-RU" dirty="0" err="1"/>
              <a:t>объеденяемых</a:t>
            </a:r>
            <a:r>
              <a:rPr lang="ru-RU" dirty="0"/>
              <a:t> последовательностей</a:t>
            </a:r>
            <a:endParaRPr lang="en-US" dirty="0"/>
          </a:p>
          <a:p>
            <a:r>
              <a:rPr lang="en-US" dirty="0"/>
              <a:t>includes</a:t>
            </a:r>
            <a:r>
              <a:rPr lang="ru-RU" dirty="0"/>
              <a:t> – проверяет включает ли одна последовательность другую</a:t>
            </a:r>
            <a:endParaRPr lang="en-US" dirty="0"/>
          </a:p>
          <a:p>
            <a:r>
              <a:rPr lang="en-US" dirty="0"/>
              <a:t>min</a:t>
            </a:r>
            <a:r>
              <a:rPr lang="ru-RU" dirty="0"/>
              <a:t> – минимальное значение</a:t>
            </a:r>
            <a:endParaRPr lang="en-US" dirty="0"/>
          </a:p>
          <a:p>
            <a:r>
              <a:rPr lang="en-US" dirty="0"/>
              <a:t>max</a:t>
            </a:r>
            <a:r>
              <a:rPr lang="ru-RU" dirty="0"/>
              <a:t> –максимальное значение</a:t>
            </a:r>
            <a:endParaRPr lang="en-US" dirty="0"/>
          </a:p>
          <a:p>
            <a:r>
              <a:rPr lang="en-US" dirty="0" err="1"/>
              <a:t>min_element</a:t>
            </a:r>
            <a:r>
              <a:rPr lang="ru-RU" dirty="0"/>
              <a:t> – минимальный элемент</a:t>
            </a:r>
            <a:endParaRPr lang="en-US" dirty="0"/>
          </a:p>
          <a:p>
            <a:r>
              <a:rPr lang="en-US" dirty="0" err="1"/>
              <a:t>max_element</a:t>
            </a:r>
            <a:r>
              <a:rPr lang="ru-RU" dirty="0"/>
              <a:t> – максимальный элемент</a:t>
            </a:r>
            <a:endParaRPr lang="en-US" dirty="0"/>
          </a:p>
          <a:p>
            <a:endParaRPr lang="ru-RU" dirty="0"/>
          </a:p>
          <a:p>
            <a:endParaRPr lang="ru-RU" dirty="0"/>
          </a:p>
        </p:txBody>
      </p:sp>
      <p:pic>
        <p:nvPicPr>
          <p:cNvPr id="9" name="Picture 2" descr="Простой Алгоритм Делать я его, конечно, не буду, Мем Конечно не буду"/>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60870" y="4809652"/>
            <a:ext cx="2731130" cy="20483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696167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5" y="481752"/>
            <a:ext cx="7725544"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ru-RU" sz="3200" dirty="0" smtClean="0">
                <a:solidFill>
                  <a:schemeClr val="accent1">
                    <a:lumMod val="75000"/>
                  </a:schemeClr>
                </a:solidFill>
                <a:latin typeface="Arial" panose="020B0604020202020204" pitchFamily="34" charset="0"/>
                <a:cs typeface="Arial" panose="020B0604020202020204" pitchFamily="34" charset="0"/>
              </a:rPr>
              <a:t>Работа с коллекциями</a:t>
            </a:r>
            <a:endParaRPr lang="ru-RU" sz="3200" dirty="0">
              <a:solidFill>
                <a:schemeClr val="accent1">
                  <a:lumMod val="75000"/>
                </a:schemeClr>
              </a:solidFill>
              <a:latin typeface="Arial" panose="020B0604020202020204" pitchFamily="34" charset="0"/>
              <a:cs typeface="Arial" panose="020B0604020202020204" pitchFamily="34" charset="0"/>
            </a:endParaRP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 name="Номер слайда 1"/>
          <p:cNvSpPr>
            <a:spLocks noGrp="1"/>
          </p:cNvSpPr>
          <p:nvPr>
            <p:ph type="sldNum" sz="quarter" idx="12"/>
          </p:nvPr>
        </p:nvSpPr>
        <p:spPr>
          <a:xfrm>
            <a:off x="10513589" y="6356353"/>
            <a:ext cx="1187570" cy="365125"/>
          </a:xfrm>
        </p:spPr>
        <p:txBody>
          <a:bodyPr/>
          <a:lstStyle/>
          <a:p>
            <a:fld id="{9DD0990C-240E-4F6D-96E9-50DBAF192F56}" type="slidenum">
              <a:rPr lang="ru-RU" smtClean="0">
                <a:latin typeface="Arial" panose="020B0604020202020204" pitchFamily="34" charset="0"/>
                <a:cs typeface="Arial" panose="020B0604020202020204" pitchFamily="34" charset="0"/>
              </a:rPr>
              <a:t>6</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p:sp>
        <p:nvSpPr>
          <p:cNvPr id="9" name="Прямоугольник 8"/>
          <p:cNvSpPr/>
          <p:nvPr/>
        </p:nvSpPr>
        <p:spPr>
          <a:xfrm>
            <a:off x="1" y="1315854"/>
            <a:ext cx="6096000" cy="5632311"/>
          </a:xfrm>
          <a:prstGeom prst="rect">
            <a:avLst/>
          </a:prstGeom>
        </p:spPr>
        <p:txBody>
          <a:bodyPr>
            <a:spAutoFit/>
          </a:bodyPr>
          <a:lstStyle/>
          <a:p>
            <a:r>
              <a:rPr lang="en-US" dirty="0"/>
              <a:t>count – </a:t>
            </a:r>
            <a:r>
              <a:rPr lang="ru-RU" dirty="0"/>
              <a:t>подсчет элементов по значению</a:t>
            </a:r>
          </a:p>
          <a:p>
            <a:r>
              <a:rPr lang="en-US" dirty="0" err="1"/>
              <a:t>count_if</a:t>
            </a:r>
            <a:r>
              <a:rPr lang="ru-RU" dirty="0"/>
              <a:t> – подсчет по условию</a:t>
            </a:r>
          </a:p>
          <a:p>
            <a:r>
              <a:rPr lang="en-US" dirty="0"/>
              <a:t>find</a:t>
            </a:r>
            <a:r>
              <a:rPr lang="ru-RU" dirty="0"/>
              <a:t> – поиск по значению</a:t>
            </a:r>
          </a:p>
          <a:p>
            <a:r>
              <a:rPr lang="en-US" dirty="0" err="1"/>
              <a:t>find_if</a:t>
            </a:r>
            <a:r>
              <a:rPr lang="ru-RU" dirty="0"/>
              <a:t> – поиск по условию</a:t>
            </a:r>
          </a:p>
          <a:p>
            <a:r>
              <a:rPr lang="en-US" dirty="0" err="1"/>
              <a:t>adjacent_find</a:t>
            </a:r>
            <a:r>
              <a:rPr lang="ru-RU" dirty="0"/>
              <a:t> – поиск одинаковых соседних пар</a:t>
            </a:r>
          </a:p>
          <a:p>
            <a:r>
              <a:rPr lang="en-US" dirty="0" err="1" smtClean="0"/>
              <a:t>for_each</a:t>
            </a:r>
            <a:r>
              <a:rPr lang="ru-RU" dirty="0" smtClean="0"/>
              <a:t> – перебор всех элементов и применение к ним функции</a:t>
            </a:r>
          </a:p>
          <a:p>
            <a:r>
              <a:rPr lang="en-US" dirty="0" smtClean="0"/>
              <a:t>mismatch</a:t>
            </a:r>
            <a:r>
              <a:rPr lang="ru-RU" dirty="0" smtClean="0"/>
              <a:t> </a:t>
            </a:r>
            <a:r>
              <a:rPr lang="ru-RU" dirty="0"/>
              <a:t>– поиск первого различающегося элемента</a:t>
            </a:r>
          </a:p>
          <a:p>
            <a:r>
              <a:rPr lang="en-US" dirty="0"/>
              <a:t>equal</a:t>
            </a:r>
            <a:r>
              <a:rPr lang="ru-RU" dirty="0"/>
              <a:t> – сравнение на равенство </a:t>
            </a:r>
            <a:r>
              <a:rPr lang="ru-RU" dirty="0" smtClean="0"/>
              <a:t>последовательностей</a:t>
            </a:r>
            <a:endParaRPr lang="ru-RU" dirty="0"/>
          </a:p>
          <a:p>
            <a:r>
              <a:rPr lang="en-US" dirty="0"/>
              <a:t>copy</a:t>
            </a:r>
            <a:r>
              <a:rPr lang="ru-RU" dirty="0"/>
              <a:t> - </a:t>
            </a:r>
            <a:r>
              <a:rPr lang="ru-RU" dirty="0" smtClean="0"/>
              <a:t>копирование</a:t>
            </a:r>
            <a:endParaRPr lang="ru-RU" dirty="0"/>
          </a:p>
          <a:p>
            <a:r>
              <a:rPr lang="en-US" dirty="0" err="1"/>
              <a:t>copy_backward</a:t>
            </a:r>
            <a:r>
              <a:rPr lang="ru-RU" dirty="0"/>
              <a:t> – обратное </a:t>
            </a:r>
            <a:r>
              <a:rPr lang="ru-RU" dirty="0" smtClean="0"/>
              <a:t>копирование</a:t>
            </a:r>
            <a:endParaRPr lang="ru-RU" dirty="0"/>
          </a:p>
          <a:p>
            <a:r>
              <a:rPr lang="en-US" dirty="0"/>
              <a:t>swap</a:t>
            </a:r>
            <a:r>
              <a:rPr lang="ru-RU" dirty="0"/>
              <a:t> – обмен элементов по </a:t>
            </a:r>
            <a:r>
              <a:rPr lang="ru-RU" dirty="0" smtClean="0"/>
              <a:t>значению</a:t>
            </a:r>
            <a:endParaRPr lang="ru-RU" dirty="0"/>
          </a:p>
          <a:p>
            <a:r>
              <a:rPr lang="en-US" dirty="0" err="1"/>
              <a:t>iter_swap</a:t>
            </a:r>
            <a:r>
              <a:rPr lang="ru-RU" dirty="0"/>
              <a:t> – обмен элементов через </a:t>
            </a:r>
            <a:r>
              <a:rPr lang="ru-RU" dirty="0" smtClean="0"/>
              <a:t>указатели</a:t>
            </a:r>
            <a:endParaRPr lang="ru-RU" dirty="0"/>
          </a:p>
          <a:p>
            <a:r>
              <a:rPr lang="en-US" dirty="0" err="1"/>
              <a:t>swap_ranges</a:t>
            </a:r>
            <a:r>
              <a:rPr lang="ru-RU" dirty="0"/>
              <a:t> – обмена </a:t>
            </a:r>
            <a:r>
              <a:rPr lang="ru-RU" dirty="0" smtClean="0"/>
              <a:t>диапазонов</a:t>
            </a:r>
            <a:endParaRPr lang="ru-RU" dirty="0"/>
          </a:p>
          <a:p>
            <a:r>
              <a:rPr lang="en-US" dirty="0"/>
              <a:t>fill</a:t>
            </a:r>
            <a:r>
              <a:rPr lang="ru-RU" dirty="0"/>
              <a:t> – заполнение </a:t>
            </a:r>
            <a:r>
              <a:rPr lang="ru-RU" dirty="0" smtClean="0"/>
              <a:t>последовательности значениями</a:t>
            </a:r>
          </a:p>
          <a:p>
            <a:r>
              <a:rPr lang="en-US" dirty="0" err="1" smtClean="0"/>
              <a:t>fill_n</a:t>
            </a:r>
            <a:r>
              <a:rPr lang="en-US" dirty="0" smtClean="0"/>
              <a:t> </a:t>
            </a:r>
            <a:r>
              <a:rPr lang="en-US" dirty="0"/>
              <a:t>– </a:t>
            </a:r>
            <a:r>
              <a:rPr lang="ru-RU" dirty="0"/>
              <a:t>заполнение </a:t>
            </a:r>
            <a:r>
              <a:rPr lang="en-US" dirty="0"/>
              <a:t>N </a:t>
            </a:r>
            <a:r>
              <a:rPr lang="ru-RU" dirty="0"/>
              <a:t>элементов </a:t>
            </a:r>
            <a:r>
              <a:rPr lang="ru-RU" dirty="0" err="1"/>
              <a:t>масива</a:t>
            </a:r>
            <a:r>
              <a:rPr lang="ru-RU" dirty="0"/>
              <a:t> </a:t>
            </a:r>
            <a:r>
              <a:rPr lang="ru-RU" dirty="0" smtClean="0"/>
              <a:t>значениями</a:t>
            </a:r>
          </a:p>
          <a:p>
            <a:r>
              <a:rPr lang="en-US" dirty="0" smtClean="0"/>
              <a:t>generate</a:t>
            </a:r>
            <a:r>
              <a:rPr lang="ru-RU" dirty="0" smtClean="0"/>
              <a:t> – вызов функции генератора для заполнения каждого элемента последовательности</a:t>
            </a:r>
          </a:p>
          <a:p>
            <a:r>
              <a:rPr lang="en-US" dirty="0" err="1" smtClean="0"/>
              <a:t>generate_n</a:t>
            </a:r>
            <a:r>
              <a:rPr lang="ru-RU" dirty="0" smtClean="0"/>
              <a:t> – заполнение </a:t>
            </a:r>
            <a:r>
              <a:rPr lang="en-US" dirty="0" smtClean="0"/>
              <a:t>N </a:t>
            </a:r>
            <a:r>
              <a:rPr lang="ru-RU" dirty="0" smtClean="0"/>
              <a:t>элементов при помощи генератора</a:t>
            </a:r>
          </a:p>
        </p:txBody>
      </p:sp>
      <p:sp>
        <p:nvSpPr>
          <p:cNvPr id="10" name="Прямоугольник 9"/>
          <p:cNvSpPr/>
          <p:nvPr/>
        </p:nvSpPr>
        <p:spPr>
          <a:xfrm>
            <a:off x="6096001" y="1731352"/>
            <a:ext cx="6096000" cy="4801314"/>
          </a:xfrm>
          <a:prstGeom prst="rect">
            <a:avLst/>
          </a:prstGeom>
        </p:spPr>
        <p:txBody>
          <a:bodyPr>
            <a:spAutoFit/>
          </a:bodyPr>
          <a:lstStyle/>
          <a:p>
            <a:r>
              <a:rPr lang="en-US" dirty="0" smtClean="0"/>
              <a:t>replace</a:t>
            </a:r>
            <a:r>
              <a:rPr lang="ru-RU" dirty="0" smtClean="0"/>
              <a:t> </a:t>
            </a:r>
            <a:r>
              <a:rPr lang="ru-RU" dirty="0"/>
              <a:t>– замена одного значения на другое в интервале</a:t>
            </a:r>
          </a:p>
          <a:p>
            <a:r>
              <a:rPr lang="en-US" dirty="0" err="1"/>
              <a:t>replace_if</a:t>
            </a:r>
            <a:r>
              <a:rPr lang="ru-RU" dirty="0"/>
              <a:t> – замена по </a:t>
            </a:r>
            <a:r>
              <a:rPr lang="ru-RU" dirty="0" smtClean="0"/>
              <a:t>условию</a:t>
            </a:r>
            <a:endParaRPr lang="en-US" dirty="0" smtClean="0"/>
          </a:p>
          <a:p>
            <a:r>
              <a:rPr lang="en-US" dirty="0" smtClean="0"/>
              <a:t>transform</a:t>
            </a:r>
            <a:r>
              <a:rPr lang="ru-RU" dirty="0" smtClean="0"/>
              <a:t> </a:t>
            </a:r>
            <a:r>
              <a:rPr lang="ru-RU" dirty="0"/>
              <a:t>– преобразование каждого элемента последовательности</a:t>
            </a:r>
          </a:p>
          <a:p>
            <a:r>
              <a:rPr lang="en-US" dirty="0"/>
              <a:t>remove</a:t>
            </a:r>
            <a:r>
              <a:rPr lang="ru-RU" dirty="0"/>
              <a:t> – удаление элемента по значению в интервале</a:t>
            </a:r>
          </a:p>
          <a:p>
            <a:r>
              <a:rPr lang="en-US" dirty="0" err="1"/>
              <a:t>remove_if</a:t>
            </a:r>
            <a:r>
              <a:rPr lang="ru-RU" dirty="0"/>
              <a:t> – удаление элементов по условию</a:t>
            </a:r>
            <a:r>
              <a:rPr lang="en-US" dirty="0"/>
              <a:t>, </a:t>
            </a:r>
            <a:r>
              <a:rPr lang="en-US" dirty="0" err="1"/>
              <a:t>remove_copy</a:t>
            </a:r>
            <a:r>
              <a:rPr lang="ru-RU" dirty="0"/>
              <a:t> – копирование элементов с игнорированием по значению</a:t>
            </a:r>
            <a:r>
              <a:rPr lang="en-US" dirty="0"/>
              <a:t>, </a:t>
            </a:r>
            <a:r>
              <a:rPr lang="en-US" dirty="0" err="1"/>
              <a:t>remove_copy_if</a:t>
            </a:r>
            <a:r>
              <a:rPr lang="ru-RU" dirty="0"/>
              <a:t> – копирование с игнорированием по условию</a:t>
            </a:r>
            <a:r>
              <a:rPr lang="en-US" dirty="0"/>
              <a:t>, unique</a:t>
            </a:r>
            <a:r>
              <a:rPr lang="ru-RU" dirty="0"/>
              <a:t> </a:t>
            </a:r>
            <a:r>
              <a:rPr lang="en-US" dirty="0"/>
              <a:t>– </a:t>
            </a:r>
            <a:r>
              <a:rPr lang="ru-RU" dirty="0"/>
              <a:t>получение уникальной </a:t>
            </a:r>
            <a:r>
              <a:rPr lang="ru-RU" dirty="0" smtClean="0"/>
              <a:t>последовательности</a:t>
            </a:r>
            <a:endParaRPr lang="ru-RU" dirty="0"/>
          </a:p>
          <a:p>
            <a:r>
              <a:rPr lang="en-US" dirty="0" err="1" smtClean="0"/>
              <a:t>unique_copy</a:t>
            </a:r>
            <a:r>
              <a:rPr lang="ru-RU" dirty="0" smtClean="0"/>
              <a:t> </a:t>
            </a:r>
            <a:r>
              <a:rPr lang="ru-RU" dirty="0"/>
              <a:t>– копирование только уникальных </a:t>
            </a:r>
            <a:r>
              <a:rPr lang="ru-RU" dirty="0" smtClean="0"/>
              <a:t>значений</a:t>
            </a:r>
            <a:endParaRPr lang="ru-RU" dirty="0"/>
          </a:p>
          <a:p>
            <a:r>
              <a:rPr lang="en-US" dirty="0" smtClean="0"/>
              <a:t>reverse</a:t>
            </a:r>
            <a:r>
              <a:rPr lang="ru-RU" dirty="0" smtClean="0"/>
              <a:t> </a:t>
            </a:r>
            <a:r>
              <a:rPr lang="ru-RU" dirty="0"/>
              <a:t>– инверсия </a:t>
            </a:r>
            <a:r>
              <a:rPr lang="ru-RU" dirty="0" smtClean="0"/>
              <a:t>последовательности</a:t>
            </a:r>
            <a:endParaRPr lang="ru-RU" dirty="0"/>
          </a:p>
          <a:p>
            <a:r>
              <a:rPr lang="en-US" dirty="0" err="1" smtClean="0"/>
              <a:t>reverse_copy</a:t>
            </a:r>
            <a:r>
              <a:rPr lang="ru-RU" dirty="0" smtClean="0"/>
              <a:t> </a:t>
            </a:r>
            <a:r>
              <a:rPr lang="ru-RU" dirty="0"/>
              <a:t>– копирование обратной </a:t>
            </a:r>
            <a:r>
              <a:rPr lang="ru-RU" dirty="0" smtClean="0"/>
              <a:t>последовательности</a:t>
            </a:r>
            <a:endParaRPr lang="ru-RU" dirty="0"/>
          </a:p>
          <a:p>
            <a:r>
              <a:rPr lang="en-US" dirty="0" smtClean="0"/>
              <a:t>rotate</a:t>
            </a:r>
            <a:r>
              <a:rPr lang="ru-RU" dirty="0" smtClean="0"/>
              <a:t> </a:t>
            </a:r>
            <a:r>
              <a:rPr lang="ru-RU" dirty="0"/>
              <a:t>– поворот последовательности по </a:t>
            </a:r>
            <a:r>
              <a:rPr lang="ru-RU" dirty="0" smtClean="0"/>
              <a:t>направлению</a:t>
            </a:r>
            <a:endParaRPr lang="ru-RU" dirty="0"/>
          </a:p>
          <a:p>
            <a:r>
              <a:rPr lang="en-US" dirty="0" err="1" smtClean="0"/>
              <a:t>rotate_copy</a:t>
            </a:r>
            <a:r>
              <a:rPr lang="ru-RU" dirty="0" smtClean="0"/>
              <a:t> </a:t>
            </a:r>
            <a:r>
              <a:rPr lang="ru-RU" dirty="0"/>
              <a:t>– поворот последовательности с </a:t>
            </a:r>
            <a:r>
              <a:rPr lang="ru-RU" dirty="0" smtClean="0"/>
              <a:t>копированием</a:t>
            </a:r>
            <a:endParaRPr lang="ru-RU" dirty="0"/>
          </a:p>
          <a:p>
            <a:r>
              <a:rPr lang="en-US" dirty="0" err="1" smtClean="0"/>
              <a:t>random_shuffle</a:t>
            </a:r>
            <a:r>
              <a:rPr lang="ru-RU" dirty="0" smtClean="0"/>
              <a:t> </a:t>
            </a:r>
            <a:r>
              <a:rPr lang="ru-RU" dirty="0"/>
              <a:t>– перемешивание </a:t>
            </a:r>
            <a:r>
              <a:rPr lang="ru-RU" dirty="0" smtClean="0"/>
              <a:t>последовательности</a:t>
            </a:r>
            <a:endParaRPr lang="ru-RU" dirty="0"/>
          </a:p>
          <a:p>
            <a:r>
              <a:rPr lang="en-US" dirty="0"/>
              <a:t>p</a:t>
            </a:r>
            <a:r>
              <a:rPr lang="en-US" dirty="0" smtClean="0"/>
              <a:t>artition</a:t>
            </a:r>
            <a:r>
              <a:rPr lang="ru-RU" dirty="0" smtClean="0"/>
              <a:t> – разбиение на диапазоны по условию</a:t>
            </a:r>
            <a:endParaRPr lang="ru-RU" dirty="0"/>
          </a:p>
        </p:txBody>
      </p:sp>
      <p:sp>
        <p:nvSpPr>
          <p:cNvPr id="11" name="Прямоугольник 10"/>
          <p:cNvSpPr/>
          <p:nvPr/>
        </p:nvSpPr>
        <p:spPr>
          <a:xfrm>
            <a:off x="0" y="992687"/>
            <a:ext cx="8238653" cy="369332"/>
          </a:xfrm>
          <a:prstGeom prst="rect">
            <a:avLst/>
          </a:prstGeom>
        </p:spPr>
        <p:txBody>
          <a:bodyPr wrap="square">
            <a:spAutoFit/>
          </a:bodyPr>
          <a:lstStyle/>
          <a:p>
            <a:r>
              <a:rPr lang="ru-RU" b="1" dirty="0"/>
              <a:t>Методы перебора всех элементов коллекции и их обработки</a:t>
            </a:r>
            <a:r>
              <a:rPr lang="ru-RU" dirty="0"/>
              <a:t>: </a:t>
            </a:r>
          </a:p>
        </p:txBody>
      </p:sp>
    </p:spTree>
    <p:extLst>
      <p:ext uri="{BB962C8B-B14F-4D97-AF65-F5344CB8AC3E}">
        <p14:creationId xmlns:p14="http://schemas.microsoft.com/office/powerpoint/2010/main" val="385224342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5" y="481752"/>
            <a:ext cx="7725544"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ru-RU" sz="3200" dirty="0">
                <a:solidFill>
                  <a:schemeClr val="accent1">
                    <a:lumMod val="75000"/>
                  </a:schemeClr>
                </a:solidFill>
                <a:latin typeface="Arial" panose="020B0604020202020204" pitchFamily="34" charset="0"/>
                <a:cs typeface="Arial" panose="020B0604020202020204" pitchFamily="34" charset="0"/>
              </a:rPr>
              <a:t>Пример</a:t>
            </a: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 name="Номер слайда 1"/>
          <p:cNvSpPr>
            <a:spLocks noGrp="1"/>
          </p:cNvSpPr>
          <p:nvPr>
            <p:ph type="sldNum" sz="quarter" idx="12"/>
          </p:nvPr>
        </p:nvSpPr>
        <p:spPr>
          <a:xfrm>
            <a:off x="10513589" y="6356353"/>
            <a:ext cx="1187570" cy="365125"/>
          </a:xfrm>
        </p:spPr>
        <p:txBody>
          <a:bodyPr/>
          <a:lstStyle/>
          <a:p>
            <a:fld id="{9DD0990C-240E-4F6D-96E9-50DBAF192F56}" type="slidenum">
              <a:rPr lang="ru-RU" smtClean="0">
                <a:latin typeface="Arial" panose="020B0604020202020204" pitchFamily="34" charset="0"/>
                <a:cs typeface="Arial" panose="020B0604020202020204" pitchFamily="34" charset="0"/>
              </a:rPr>
              <a:t>7</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p:grpSp>
        <p:nvGrpSpPr>
          <p:cNvPr id="9" name="Группа 8"/>
          <p:cNvGrpSpPr/>
          <p:nvPr/>
        </p:nvGrpSpPr>
        <p:grpSpPr>
          <a:xfrm>
            <a:off x="3123444" y="1564235"/>
            <a:ext cx="8385376" cy="3693319"/>
            <a:chOff x="2364949" y="1494379"/>
            <a:chExt cx="8385376" cy="3693319"/>
          </a:xfrm>
        </p:grpSpPr>
        <p:sp>
          <p:nvSpPr>
            <p:cNvPr id="10" name="Прямоугольник 9"/>
            <p:cNvSpPr/>
            <p:nvPr/>
          </p:nvSpPr>
          <p:spPr>
            <a:xfrm>
              <a:off x="2364949" y="1494379"/>
              <a:ext cx="4317352" cy="3693319"/>
            </a:xfrm>
            <a:prstGeom prst="rect">
              <a:avLst/>
            </a:prstGeom>
          </p:spPr>
          <p:txBody>
            <a:bodyPr wrap="square">
              <a:spAutoFit/>
            </a:bodyPr>
            <a:lstStyle/>
            <a:p>
              <a:r>
                <a:rPr lang="en-US" dirty="0" err="1">
                  <a:solidFill>
                    <a:srgbClr val="0000FF"/>
                  </a:solidFill>
                  <a:latin typeface="Consolas" panose="020B0609020204030204" pitchFamily="49" charset="0"/>
                </a:rPr>
                <a:t>int</a:t>
              </a:r>
              <a:r>
                <a:rPr lang="en-US" dirty="0">
                  <a:solidFill>
                    <a:srgbClr val="000000"/>
                  </a:solidFill>
                  <a:latin typeface="Consolas" panose="020B0609020204030204" pitchFamily="49" charset="0"/>
                </a:rPr>
                <a:t> main(){</a:t>
              </a:r>
            </a:p>
            <a:p>
              <a:r>
                <a:rPr lang="en-US" dirty="0">
                  <a:solidFill>
                    <a:srgbClr val="000000"/>
                  </a:solidFill>
                  <a:latin typeface="Consolas" panose="020B0609020204030204" pitchFamily="49" charset="0"/>
                </a:rPr>
                <a:t>    vector&lt;</a:t>
              </a:r>
              <a:r>
                <a:rPr lang="en-US" dirty="0" err="1">
                  <a:solidFill>
                    <a:srgbClr val="0000FF"/>
                  </a:solidFill>
                  <a:latin typeface="Consolas" panose="020B0609020204030204" pitchFamily="49" charset="0"/>
                </a:rPr>
                <a:t>int</a:t>
              </a:r>
              <a:r>
                <a:rPr lang="en-US" dirty="0">
                  <a:solidFill>
                    <a:srgbClr val="000000"/>
                  </a:solidFill>
                  <a:latin typeface="Consolas" panose="020B0609020204030204" pitchFamily="49" charset="0"/>
                </a:rPr>
                <a:t>&gt; v(</a:t>
              </a:r>
              <a:r>
                <a:rPr lang="en-US" dirty="0">
                  <a:solidFill>
                    <a:srgbClr val="098658"/>
                  </a:solidFill>
                  <a:latin typeface="Consolas" panose="020B0609020204030204" pitchFamily="49" charset="0"/>
                </a:rPr>
                <a:t>10</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for</a:t>
              </a:r>
              <a:r>
                <a:rPr lang="en-US" dirty="0">
                  <a:solidFill>
                    <a:srgbClr val="000000"/>
                  </a:solidFill>
                  <a:latin typeface="Consolas" panose="020B0609020204030204" pitchFamily="49" charset="0"/>
                </a:rPr>
                <a:t>(</a:t>
              </a:r>
              <a:r>
                <a:rPr lang="en-US" dirty="0">
                  <a:solidFill>
                    <a:srgbClr val="0000FF"/>
                  </a:solidFill>
                  <a:latin typeface="Consolas" panose="020B0609020204030204" pitchFamily="49" charset="0"/>
                </a:rPr>
                <a:t>auto</a:t>
              </a:r>
              <a:r>
                <a:rPr lang="en-US" dirty="0">
                  <a:solidFill>
                    <a:srgbClr val="000000"/>
                  </a:solidFill>
                  <a:latin typeface="Consolas" panose="020B0609020204030204" pitchFamily="49" charset="0"/>
                </a:rPr>
                <a:t>&amp; el: v){</a:t>
              </a:r>
            </a:p>
            <a:p>
              <a:r>
                <a:rPr lang="en-US" dirty="0">
                  <a:solidFill>
                    <a:srgbClr val="000000"/>
                  </a:solidFill>
                  <a:latin typeface="Consolas" panose="020B0609020204030204" pitchFamily="49" charset="0"/>
                </a:rPr>
                <a:t>        el = -</a:t>
              </a:r>
              <a:r>
                <a:rPr lang="en-US" dirty="0">
                  <a:solidFill>
                    <a:srgbClr val="098658"/>
                  </a:solidFill>
                  <a:latin typeface="Consolas" panose="020B0609020204030204" pitchFamily="49" charset="0"/>
                </a:rPr>
                <a:t>50</a:t>
              </a:r>
              <a:r>
                <a:rPr lang="en-US" dirty="0">
                  <a:solidFill>
                    <a:srgbClr val="000000"/>
                  </a:solidFill>
                  <a:latin typeface="Consolas" panose="020B0609020204030204" pitchFamily="49" charset="0"/>
                </a:rPr>
                <a:t> + rand() % </a:t>
              </a:r>
              <a:r>
                <a:rPr lang="en-US" dirty="0">
                  <a:solidFill>
                    <a:srgbClr val="098658"/>
                  </a:solidFill>
                  <a:latin typeface="Consolas" panose="020B0609020204030204" pitchFamily="49" charset="0"/>
                </a:rPr>
                <a:t>100</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cout</a:t>
              </a:r>
              <a:r>
                <a:rPr lang="en-US" dirty="0">
                  <a:solidFill>
                    <a:srgbClr val="000000"/>
                  </a:solidFill>
                  <a:latin typeface="Consolas" panose="020B0609020204030204" pitchFamily="49" charset="0"/>
                </a:rPr>
                <a:t> &lt;&lt; el &lt;&lt; </a:t>
              </a:r>
              <a:r>
                <a:rPr lang="en-US" dirty="0">
                  <a:solidFill>
                    <a:srgbClr val="A31515"/>
                  </a:solidFill>
                  <a:latin typeface="Consolas" panose="020B0609020204030204" pitchFamily="49" charset="0"/>
                </a:rPr>
                <a:t>", "</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cout</a:t>
              </a:r>
              <a:r>
                <a:rPr lang="en-US" dirty="0">
                  <a:solidFill>
                    <a:srgbClr val="000000"/>
                  </a:solidFill>
                  <a:latin typeface="Consolas" panose="020B0609020204030204" pitchFamily="49" charset="0"/>
                </a:rPr>
                <a:t> &lt;&lt; </a:t>
              </a:r>
              <a:r>
                <a:rPr lang="en-US" dirty="0" err="1">
                  <a:solidFill>
                    <a:srgbClr val="000000"/>
                  </a:solidFill>
                  <a:latin typeface="Consolas" panose="020B0609020204030204" pitchFamily="49" charset="0"/>
                </a:rPr>
                <a:t>endl</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sort(</a:t>
              </a:r>
              <a:r>
                <a:rPr lang="en-US" dirty="0" err="1">
                  <a:solidFill>
                    <a:srgbClr val="000000"/>
                  </a:solidFill>
                  <a:latin typeface="Consolas" panose="020B0609020204030204" pitchFamily="49" charset="0"/>
                </a:rPr>
                <a:t>v.begin</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v.end</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for</a:t>
              </a:r>
              <a:r>
                <a:rPr lang="en-US" dirty="0">
                  <a:solidFill>
                    <a:srgbClr val="000000"/>
                  </a:solidFill>
                  <a:latin typeface="Consolas" panose="020B0609020204030204" pitchFamily="49" charset="0"/>
                </a:rPr>
                <a:t>(</a:t>
              </a:r>
              <a:r>
                <a:rPr lang="en-US" dirty="0">
                  <a:solidFill>
                    <a:srgbClr val="0000FF"/>
                  </a:solidFill>
                  <a:latin typeface="Consolas" panose="020B0609020204030204" pitchFamily="49" charset="0"/>
                </a:rPr>
                <a:t>auto</a:t>
              </a:r>
              <a:r>
                <a:rPr lang="en-US" dirty="0">
                  <a:solidFill>
                    <a:srgbClr val="000000"/>
                  </a:solidFill>
                  <a:latin typeface="Consolas" panose="020B0609020204030204" pitchFamily="49" charset="0"/>
                </a:rPr>
                <a:t> el: v){</a:t>
              </a:r>
            </a:p>
            <a:p>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cout</a:t>
              </a:r>
              <a:r>
                <a:rPr lang="en-US" dirty="0">
                  <a:solidFill>
                    <a:srgbClr val="000000"/>
                  </a:solidFill>
                  <a:latin typeface="Consolas" panose="020B0609020204030204" pitchFamily="49" charset="0"/>
                </a:rPr>
                <a:t> &lt;&lt; el &lt;&lt; </a:t>
              </a:r>
              <a:r>
                <a:rPr lang="en-US" dirty="0">
                  <a:solidFill>
                    <a:srgbClr val="A31515"/>
                  </a:solidFill>
                  <a:latin typeface="Consolas" panose="020B0609020204030204" pitchFamily="49" charset="0"/>
                </a:rPr>
                <a:t>", "</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cout</a:t>
              </a:r>
              <a:r>
                <a:rPr lang="en-US" dirty="0">
                  <a:solidFill>
                    <a:srgbClr val="000000"/>
                  </a:solidFill>
                  <a:latin typeface="Consolas" panose="020B0609020204030204" pitchFamily="49" charset="0"/>
                </a:rPr>
                <a:t> &lt;&lt; </a:t>
              </a:r>
              <a:r>
                <a:rPr lang="en-US" dirty="0" err="1">
                  <a:solidFill>
                    <a:srgbClr val="000000"/>
                  </a:solidFill>
                  <a:latin typeface="Consolas" panose="020B0609020204030204" pitchFamily="49" charset="0"/>
                </a:rPr>
                <a:t>endl</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a:t>
              </a:r>
              <a:endParaRPr lang="en-US" b="0" dirty="0">
                <a:solidFill>
                  <a:srgbClr val="000000"/>
                </a:solidFill>
                <a:effectLst/>
                <a:latin typeface="Consolas" panose="020B0609020204030204" pitchFamily="49" charset="0"/>
              </a:endParaRPr>
            </a:p>
          </p:txBody>
        </p:sp>
        <p:sp>
          <p:nvSpPr>
            <p:cNvPr id="11" name="Прямоугольник 10"/>
            <p:cNvSpPr/>
            <p:nvPr/>
          </p:nvSpPr>
          <p:spPr>
            <a:xfrm>
              <a:off x="6682301" y="3017874"/>
              <a:ext cx="4068024" cy="646331"/>
            </a:xfrm>
            <a:prstGeom prst="rect">
              <a:avLst/>
            </a:prstGeom>
          </p:spPr>
          <p:txBody>
            <a:bodyPr wrap="square">
              <a:spAutoFit/>
            </a:bodyPr>
            <a:lstStyle/>
            <a:p>
              <a:r>
                <a:rPr lang="ru-RU" dirty="0"/>
                <a:t>-9, 17, -16, -50, 19, -26, 28, 8, 12, 14, </a:t>
              </a:r>
            </a:p>
            <a:p>
              <a:r>
                <a:rPr lang="ru-RU" dirty="0"/>
                <a:t>-50, -26, -16, -9, 8, 12, 14, 17, 19, 28,</a:t>
              </a:r>
            </a:p>
          </p:txBody>
        </p:sp>
      </p:grpSp>
      <p:pic>
        <p:nvPicPr>
          <p:cNvPr id="12" name="Picture 2" descr="И это все?, Мем Девочка в недоумении"/>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4689" y="2161516"/>
            <a:ext cx="2498755" cy="24987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6904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5" y="481752"/>
            <a:ext cx="7725544"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ru-RU" sz="3200" dirty="0" smtClean="0">
                <a:solidFill>
                  <a:schemeClr val="accent1">
                    <a:lumMod val="75000"/>
                  </a:schemeClr>
                </a:solidFill>
                <a:latin typeface="Arial" panose="020B0604020202020204" pitchFamily="34" charset="0"/>
                <a:cs typeface="Arial" panose="020B0604020202020204" pitchFamily="34" charset="0"/>
              </a:rPr>
              <a:t>Работа с пользовательским типом</a:t>
            </a:r>
            <a:endParaRPr lang="ru-RU" sz="3200" dirty="0">
              <a:solidFill>
                <a:schemeClr val="accent1">
                  <a:lumMod val="75000"/>
                </a:schemeClr>
              </a:solidFill>
              <a:latin typeface="Arial" panose="020B0604020202020204" pitchFamily="34" charset="0"/>
              <a:cs typeface="Arial" panose="020B0604020202020204" pitchFamily="34" charset="0"/>
            </a:endParaRP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 name="Номер слайда 1"/>
          <p:cNvSpPr>
            <a:spLocks noGrp="1"/>
          </p:cNvSpPr>
          <p:nvPr>
            <p:ph type="sldNum" sz="quarter" idx="12"/>
          </p:nvPr>
        </p:nvSpPr>
        <p:spPr>
          <a:xfrm>
            <a:off x="10513589" y="6356353"/>
            <a:ext cx="1187570" cy="365125"/>
          </a:xfrm>
        </p:spPr>
        <p:txBody>
          <a:bodyPr/>
          <a:lstStyle/>
          <a:p>
            <a:fld id="{9DD0990C-240E-4F6D-96E9-50DBAF192F56}" type="slidenum">
              <a:rPr lang="ru-RU" smtClean="0">
                <a:latin typeface="Arial" panose="020B0604020202020204" pitchFamily="34" charset="0"/>
                <a:cs typeface="Arial" panose="020B0604020202020204" pitchFamily="34" charset="0"/>
              </a:rPr>
              <a:t>8</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p:sp>
        <p:nvSpPr>
          <p:cNvPr id="9" name="Прямоугольник 8"/>
          <p:cNvSpPr/>
          <p:nvPr/>
        </p:nvSpPr>
        <p:spPr>
          <a:xfrm>
            <a:off x="331960" y="1248322"/>
            <a:ext cx="7369521" cy="4247317"/>
          </a:xfrm>
          <a:prstGeom prst="rect">
            <a:avLst/>
          </a:prstGeom>
        </p:spPr>
        <p:txBody>
          <a:bodyPr wrap="square">
            <a:spAutoFit/>
          </a:bodyPr>
          <a:lstStyle/>
          <a:p>
            <a:r>
              <a:rPr lang="en-US" dirty="0">
                <a:solidFill>
                  <a:srgbClr val="0000FF"/>
                </a:solidFill>
                <a:latin typeface="Consolas" panose="020B0609020204030204" pitchFamily="49" charset="0"/>
              </a:rPr>
              <a:t>class</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MyInt</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private:</a:t>
            </a:r>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        </a:t>
            </a:r>
            <a:r>
              <a:rPr lang="en-US" dirty="0" err="1">
                <a:solidFill>
                  <a:srgbClr val="0000FF"/>
                </a:solidFill>
                <a:latin typeface="Consolas" panose="020B0609020204030204" pitchFamily="49" charset="0"/>
              </a:rPr>
              <a:t>int</a:t>
            </a:r>
            <a:r>
              <a:rPr lang="en-US" dirty="0">
                <a:solidFill>
                  <a:srgbClr val="000000"/>
                </a:solidFill>
                <a:latin typeface="Consolas" panose="020B0609020204030204" pitchFamily="49" charset="0"/>
              </a:rPr>
              <a:t> value = </a:t>
            </a:r>
            <a:r>
              <a:rPr lang="en-US" dirty="0">
                <a:solidFill>
                  <a:srgbClr val="098658"/>
                </a:solidFill>
                <a:latin typeface="Consolas" panose="020B0609020204030204" pitchFamily="49" charset="0"/>
              </a:rPr>
              <a:t>0</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public:</a:t>
            </a:r>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        </a:t>
            </a:r>
            <a:r>
              <a:rPr lang="en-US" dirty="0" err="1">
                <a:solidFill>
                  <a:srgbClr val="0000FF"/>
                </a:solidFill>
                <a:latin typeface="Consolas" panose="020B0609020204030204" pitchFamily="49" charset="0"/>
              </a:rPr>
              <a:t>int</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getValue</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return</a:t>
            </a:r>
            <a:r>
              <a:rPr lang="en-US" dirty="0">
                <a:solidFill>
                  <a:srgbClr val="000000"/>
                </a:solidFill>
                <a:latin typeface="Consolas" panose="020B0609020204030204" pitchFamily="49" charset="0"/>
              </a:rPr>
              <a:t> value;</a:t>
            </a:r>
          </a:p>
          <a:p>
            <a:r>
              <a:rPr lang="en-US"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void</a:t>
            </a:r>
            <a:r>
              <a:rPr lang="en-US" dirty="0">
                <a:solidFill>
                  <a:srgbClr val="000000"/>
                </a:solidFill>
                <a:latin typeface="Consolas" panose="020B0609020204030204" pitchFamily="49" charset="0"/>
              </a:rPr>
              <a:t> operator=(</a:t>
            </a:r>
            <a:r>
              <a:rPr lang="en-US" dirty="0" err="1">
                <a:solidFill>
                  <a:srgbClr val="0000FF"/>
                </a:solidFill>
                <a:latin typeface="Consolas" panose="020B0609020204030204" pitchFamily="49" charset="0"/>
              </a:rPr>
              <a:t>int</a:t>
            </a:r>
            <a:r>
              <a:rPr lang="en-US" dirty="0">
                <a:solidFill>
                  <a:srgbClr val="000000"/>
                </a:solidFill>
                <a:latin typeface="Consolas" panose="020B0609020204030204" pitchFamily="49" charset="0"/>
              </a:rPr>
              <a:t> v){</a:t>
            </a:r>
          </a:p>
          <a:p>
            <a:r>
              <a:rPr lang="en-US" dirty="0">
                <a:solidFill>
                  <a:srgbClr val="000000"/>
                </a:solidFill>
                <a:latin typeface="Consolas" panose="020B0609020204030204" pitchFamily="49" charset="0"/>
              </a:rPr>
              <a:t>            value = v;</a:t>
            </a:r>
          </a:p>
          <a:p>
            <a:r>
              <a:rPr lang="en-US"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friend</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ostream</a:t>
            </a:r>
            <a:r>
              <a:rPr lang="en-US" dirty="0">
                <a:solidFill>
                  <a:srgbClr val="0000FF"/>
                </a:solidFill>
                <a:latin typeface="Consolas" panose="020B0609020204030204" pitchFamily="49" charset="0"/>
              </a:rPr>
              <a:t>&amp;</a:t>
            </a:r>
            <a:r>
              <a:rPr lang="en-US" dirty="0">
                <a:solidFill>
                  <a:srgbClr val="000000"/>
                </a:solidFill>
                <a:latin typeface="Consolas" panose="020B0609020204030204" pitchFamily="49" charset="0"/>
              </a:rPr>
              <a:t> operator&lt;&lt;(</a:t>
            </a:r>
            <a:r>
              <a:rPr lang="en-US" dirty="0" err="1">
                <a:solidFill>
                  <a:srgbClr val="000000"/>
                </a:solidFill>
                <a:latin typeface="Consolas" panose="020B0609020204030204" pitchFamily="49" charset="0"/>
              </a:rPr>
              <a:t>ostream</a:t>
            </a:r>
            <a:r>
              <a:rPr lang="en-US" dirty="0">
                <a:solidFill>
                  <a:srgbClr val="0000FF"/>
                </a:solidFill>
                <a:latin typeface="Consolas" panose="020B0609020204030204" pitchFamily="49" charset="0"/>
              </a:rPr>
              <a:t>&amp;</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os</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MyInt</a:t>
            </a:r>
            <a:r>
              <a:rPr lang="en-US" dirty="0">
                <a:solidFill>
                  <a:srgbClr val="0000FF"/>
                </a:solidFill>
                <a:latin typeface="Consolas" panose="020B0609020204030204" pitchFamily="49" charset="0"/>
              </a:rPr>
              <a:t>&amp;</a:t>
            </a:r>
            <a:r>
              <a:rPr lang="en-US" dirty="0">
                <a:solidFill>
                  <a:srgbClr val="000000"/>
                </a:solidFill>
                <a:latin typeface="Consolas" panose="020B0609020204030204" pitchFamily="49" charset="0"/>
              </a:rPr>
              <a:t> v);</a:t>
            </a:r>
          </a:p>
          <a:p>
            <a:r>
              <a:rPr lang="en-US" dirty="0">
                <a:solidFill>
                  <a:srgbClr val="000000"/>
                </a:solidFill>
                <a:latin typeface="Consolas" panose="020B0609020204030204" pitchFamily="49" charset="0"/>
              </a:rPr>
              <a:t>};</a:t>
            </a:r>
          </a:p>
          <a:p>
            <a:r>
              <a:rPr lang="en-US" dirty="0" err="1">
                <a:solidFill>
                  <a:srgbClr val="000000"/>
                </a:solidFill>
                <a:latin typeface="Consolas" panose="020B0609020204030204" pitchFamily="49" charset="0"/>
              </a:rPr>
              <a:t>ostream</a:t>
            </a:r>
            <a:r>
              <a:rPr lang="en-US" dirty="0">
                <a:solidFill>
                  <a:srgbClr val="0000FF"/>
                </a:solidFill>
                <a:latin typeface="Consolas" panose="020B0609020204030204" pitchFamily="49" charset="0"/>
              </a:rPr>
              <a:t>&amp;</a:t>
            </a:r>
            <a:r>
              <a:rPr lang="en-US" dirty="0">
                <a:solidFill>
                  <a:srgbClr val="000000"/>
                </a:solidFill>
                <a:latin typeface="Consolas" panose="020B0609020204030204" pitchFamily="49" charset="0"/>
              </a:rPr>
              <a:t> operator&lt;&lt;(</a:t>
            </a:r>
            <a:r>
              <a:rPr lang="en-US" dirty="0" err="1">
                <a:solidFill>
                  <a:srgbClr val="000000"/>
                </a:solidFill>
                <a:latin typeface="Consolas" panose="020B0609020204030204" pitchFamily="49" charset="0"/>
              </a:rPr>
              <a:t>ostream</a:t>
            </a:r>
            <a:r>
              <a:rPr lang="en-US" dirty="0">
                <a:solidFill>
                  <a:srgbClr val="0000FF"/>
                </a:solidFill>
                <a:latin typeface="Consolas" panose="020B0609020204030204" pitchFamily="49" charset="0"/>
              </a:rPr>
              <a:t>&amp;</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os</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MyInt</a:t>
            </a:r>
            <a:r>
              <a:rPr lang="en-US" dirty="0">
                <a:solidFill>
                  <a:srgbClr val="0000FF"/>
                </a:solidFill>
                <a:latin typeface="Consolas" panose="020B0609020204030204" pitchFamily="49" charset="0"/>
              </a:rPr>
              <a:t>&amp;</a:t>
            </a:r>
            <a:r>
              <a:rPr lang="en-US" dirty="0">
                <a:solidFill>
                  <a:srgbClr val="000000"/>
                </a:solidFill>
                <a:latin typeface="Consolas" panose="020B0609020204030204" pitchFamily="49" charset="0"/>
              </a:rPr>
              <a:t> v){</a:t>
            </a:r>
          </a:p>
          <a:p>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return</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os</a:t>
            </a:r>
            <a:r>
              <a:rPr lang="en-US" dirty="0">
                <a:solidFill>
                  <a:srgbClr val="000000"/>
                </a:solidFill>
                <a:latin typeface="Consolas" panose="020B0609020204030204" pitchFamily="49" charset="0"/>
              </a:rPr>
              <a:t> &lt;&lt; </a:t>
            </a:r>
            <a:r>
              <a:rPr lang="en-US" dirty="0" err="1">
                <a:solidFill>
                  <a:srgbClr val="000000"/>
                </a:solidFill>
                <a:latin typeface="Consolas" panose="020B0609020204030204" pitchFamily="49" charset="0"/>
              </a:rPr>
              <a:t>v.value</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a:t>
            </a:r>
            <a:endParaRPr lang="en-US" b="0" dirty="0">
              <a:solidFill>
                <a:srgbClr val="000000"/>
              </a:solidFill>
              <a:effectLst/>
              <a:latin typeface="Consolas" panose="020B0609020204030204" pitchFamily="49" charset="0"/>
            </a:endParaRPr>
          </a:p>
        </p:txBody>
      </p:sp>
      <p:sp>
        <p:nvSpPr>
          <p:cNvPr id="10" name="Прямоугольник 9"/>
          <p:cNvSpPr/>
          <p:nvPr/>
        </p:nvSpPr>
        <p:spPr>
          <a:xfrm>
            <a:off x="7701481" y="1525322"/>
            <a:ext cx="4384895" cy="3693319"/>
          </a:xfrm>
          <a:prstGeom prst="rect">
            <a:avLst/>
          </a:prstGeom>
        </p:spPr>
        <p:txBody>
          <a:bodyPr wrap="square">
            <a:spAutoFit/>
          </a:bodyPr>
          <a:lstStyle/>
          <a:p>
            <a:r>
              <a:rPr lang="en-US" dirty="0" err="1">
                <a:solidFill>
                  <a:srgbClr val="0000FF"/>
                </a:solidFill>
                <a:latin typeface="Consolas" panose="020B0609020204030204" pitchFamily="49" charset="0"/>
              </a:rPr>
              <a:t>int</a:t>
            </a:r>
            <a:r>
              <a:rPr lang="en-US" dirty="0">
                <a:solidFill>
                  <a:srgbClr val="000000"/>
                </a:solidFill>
                <a:latin typeface="Consolas" panose="020B0609020204030204" pitchFamily="49" charset="0"/>
              </a:rPr>
              <a:t> main(){</a:t>
            </a:r>
          </a:p>
          <a:p>
            <a:r>
              <a:rPr lang="en-US" dirty="0">
                <a:solidFill>
                  <a:srgbClr val="000000"/>
                </a:solidFill>
                <a:latin typeface="Consolas" panose="020B0609020204030204" pitchFamily="49" charset="0"/>
              </a:rPr>
              <a:t>    vector&lt;</a:t>
            </a:r>
            <a:r>
              <a:rPr lang="en-US" dirty="0" err="1">
                <a:solidFill>
                  <a:srgbClr val="000000"/>
                </a:solidFill>
                <a:latin typeface="Consolas" panose="020B0609020204030204" pitchFamily="49" charset="0"/>
              </a:rPr>
              <a:t>MyInt</a:t>
            </a:r>
            <a:r>
              <a:rPr lang="en-US" dirty="0">
                <a:solidFill>
                  <a:srgbClr val="000000"/>
                </a:solidFill>
                <a:latin typeface="Consolas" panose="020B0609020204030204" pitchFamily="49" charset="0"/>
              </a:rPr>
              <a:t>&gt; v(</a:t>
            </a:r>
            <a:r>
              <a:rPr lang="en-US" dirty="0">
                <a:solidFill>
                  <a:srgbClr val="098658"/>
                </a:solidFill>
                <a:latin typeface="Consolas" panose="020B0609020204030204" pitchFamily="49" charset="0"/>
              </a:rPr>
              <a:t>10</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for</a:t>
            </a:r>
            <a:r>
              <a:rPr lang="en-US" dirty="0">
                <a:solidFill>
                  <a:srgbClr val="000000"/>
                </a:solidFill>
                <a:latin typeface="Consolas" panose="020B0609020204030204" pitchFamily="49" charset="0"/>
              </a:rPr>
              <a:t>(</a:t>
            </a:r>
            <a:r>
              <a:rPr lang="en-US" dirty="0">
                <a:solidFill>
                  <a:srgbClr val="0000FF"/>
                </a:solidFill>
                <a:latin typeface="Consolas" panose="020B0609020204030204" pitchFamily="49" charset="0"/>
              </a:rPr>
              <a:t>auto</a:t>
            </a:r>
            <a:r>
              <a:rPr lang="en-US" dirty="0">
                <a:solidFill>
                  <a:srgbClr val="000000"/>
                </a:solidFill>
                <a:latin typeface="Consolas" panose="020B0609020204030204" pitchFamily="49" charset="0"/>
              </a:rPr>
              <a:t>&amp; el: v){</a:t>
            </a:r>
          </a:p>
          <a:p>
            <a:r>
              <a:rPr lang="en-US" dirty="0">
                <a:solidFill>
                  <a:srgbClr val="000000"/>
                </a:solidFill>
                <a:latin typeface="Consolas" panose="020B0609020204030204" pitchFamily="49" charset="0"/>
              </a:rPr>
              <a:t>        el = -</a:t>
            </a:r>
            <a:r>
              <a:rPr lang="en-US" dirty="0">
                <a:solidFill>
                  <a:srgbClr val="098658"/>
                </a:solidFill>
                <a:latin typeface="Consolas" panose="020B0609020204030204" pitchFamily="49" charset="0"/>
              </a:rPr>
              <a:t>50</a:t>
            </a:r>
            <a:r>
              <a:rPr lang="en-US" dirty="0">
                <a:solidFill>
                  <a:srgbClr val="000000"/>
                </a:solidFill>
                <a:latin typeface="Consolas" panose="020B0609020204030204" pitchFamily="49" charset="0"/>
              </a:rPr>
              <a:t> + rand() % </a:t>
            </a:r>
            <a:r>
              <a:rPr lang="en-US" dirty="0">
                <a:solidFill>
                  <a:srgbClr val="098658"/>
                </a:solidFill>
                <a:latin typeface="Consolas" panose="020B0609020204030204" pitchFamily="49" charset="0"/>
              </a:rPr>
              <a:t>100</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cout</a:t>
            </a:r>
            <a:r>
              <a:rPr lang="en-US" dirty="0">
                <a:solidFill>
                  <a:srgbClr val="000000"/>
                </a:solidFill>
                <a:latin typeface="Consolas" panose="020B0609020204030204" pitchFamily="49" charset="0"/>
              </a:rPr>
              <a:t> &lt;&lt; el &lt;&lt; </a:t>
            </a:r>
            <a:r>
              <a:rPr lang="en-US" dirty="0">
                <a:solidFill>
                  <a:srgbClr val="A31515"/>
                </a:solidFill>
                <a:latin typeface="Consolas" panose="020B0609020204030204" pitchFamily="49" charset="0"/>
              </a:rPr>
              <a:t>", "</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cout</a:t>
            </a:r>
            <a:r>
              <a:rPr lang="en-US" dirty="0">
                <a:solidFill>
                  <a:srgbClr val="000000"/>
                </a:solidFill>
                <a:latin typeface="Consolas" panose="020B0609020204030204" pitchFamily="49" charset="0"/>
              </a:rPr>
              <a:t> &lt;&lt; </a:t>
            </a:r>
            <a:r>
              <a:rPr lang="en-US" dirty="0" err="1">
                <a:solidFill>
                  <a:srgbClr val="000000"/>
                </a:solidFill>
                <a:latin typeface="Consolas" panose="020B0609020204030204" pitchFamily="49" charset="0"/>
              </a:rPr>
              <a:t>endl</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sort(</a:t>
            </a:r>
            <a:r>
              <a:rPr lang="en-US" dirty="0" err="1">
                <a:solidFill>
                  <a:srgbClr val="000000"/>
                </a:solidFill>
                <a:latin typeface="Consolas" panose="020B0609020204030204" pitchFamily="49" charset="0"/>
              </a:rPr>
              <a:t>v.begin</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v.end</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for</a:t>
            </a:r>
            <a:r>
              <a:rPr lang="en-US" dirty="0">
                <a:solidFill>
                  <a:srgbClr val="000000"/>
                </a:solidFill>
                <a:latin typeface="Consolas" panose="020B0609020204030204" pitchFamily="49" charset="0"/>
              </a:rPr>
              <a:t>(</a:t>
            </a:r>
            <a:r>
              <a:rPr lang="en-US" dirty="0">
                <a:solidFill>
                  <a:srgbClr val="0000FF"/>
                </a:solidFill>
                <a:latin typeface="Consolas" panose="020B0609020204030204" pitchFamily="49" charset="0"/>
              </a:rPr>
              <a:t>auto</a:t>
            </a:r>
            <a:r>
              <a:rPr lang="en-US" dirty="0">
                <a:solidFill>
                  <a:srgbClr val="000000"/>
                </a:solidFill>
                <a:latin typeface="Consolas" panose="020B0609020204030204" pitchFamily="49" charset="0"/>
              </a:rPr>
              <a:t> el: v){</a:t>
            </a:r>
          </a:p>
          <a:p>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cout</a:t>
            </a:r>
            <a:r>
              <a:rPr lang="en-US" dirty="0">
                <a:solidFill>
                  <a:srgbClr val="000000"/>
                </a:solidFill>
                <a:latin typeface="Consolas" panose="020B0609020204030204" pitchFamily="49" charset="0"/>
              </a:rPr>
              <a:t> &lt;&lt; el &lt;&lt; </a:t>
            </a:r>
            <a:r>
              <a:rPr lang="en-US" dirty="0">
                <a:solidFill>
                  <a:srgbClr val="A31515"/>
                </a:solidFill>
                <a:latin typeface="Consolas" panose="020B0609020204030204" pitchFamily="49" charset="0"/>
              </a:rPr>
              <a:t>", "</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cout</a:t>
            </a:r>
            <a:r>
              <a:rPr lang="en-US" dirty="0">
                <a:solidFill>
                  <a:srgbClr val="000000"/>
                </a:solidFill>
                <a:latin typeface="Consolas" panose="020B0609020204030204" pitchFamily="49" charset="0"/>
              </a:rPr>
              <a:t> &lt;&lt; </a:t>
            </a:r>
            <a:r>
              <a:rPr lang="en-US" dirty="0" err="1">
                <a:solidFill>
                  <a:srgbClr val="000000"/>
                </a:solidFill>
                <a:latin typeface="Consolas" panose="020B0609020204030204" pitchFamily="49" charset="0"/>
              </a:rPr>
              <a:t>endl</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a:t>
            </a:r>
            <a:endParaRPr lang="en-US" b="0" dirty="0">
              <a:solidFill>
                <a:srgbClr val="000000"/>
              </a:solidFill>
              <a:effectLst/>
              <a:latin typeface="Consolas" panose="020B0609020204030204" pitchFamily="49" charset="0"/>
            </a:endParaRPr>
          </a:p>
        </p:txBody>
      </p:sp>
      <p:cxnSp>
        <p:nvCxnSpPr>
          <p:cNvPr id="11" name="Прямая соединительная линия 10"/>
          <p:cNvCxnSpPr/>
          <p:nvPr/>
        </p:nvCxnSpPr>
        <p:spPr>
          <a:xfrm>
            <a:off x="8247707" y="3757188"/>
            <a:ext cx="3268301" cy="0"/>
          </a:xfrm>
          <a:prstGeom prst="line">
            <a:avLst/>
          </a:prstGeom>
          <a:ln>
            <a:solidFill>
              <a:srgbClr val="FF0000"/>
            </a:solidFill>
          </a:ln>
        </p:spPr>
        <p:style>
          <a:lnRef idx="3">
            <a:schemeClr val="accent2"/>
          </a:lnRef>
          <a:fillRef idx="0">
            <a:schemeClr val="accent2"/>
          </a:fillRef>
          <a:effectRef idx="2">
            <a:schemeClr val="accent2"/>
          </a:effectRef>
          <a:fontRef idx="minor">
            <a:schemeClr val="tx1"/>
          </a:fontRef>
        </p:style>
      </p:cxnSp>
      <p:pic>
        <p:nvPicPr>
          <p:cNvPr id="12" name="Рисунок 11"/>
          <p:cNvPicPr>
            <a:picLocks noChangeAspect="1"/>
          </p:cNvPicPr>
          <p:nvPr/>
        </p:nvPicPr>
        <p:blipFill>
          <a:blip r:embed="rId4"/>
          <a:stretch>
            <a:fillRect/>
          </a:stretch>
        </p:blipFill>
        <p:spPr>
          <a:xfrm>
            <a:off x="0" y="5731358"/>
            <a:ext cx="12192000" cy="515393"/>
          </a:xfrm>
          <a:prstGeom prst="rect">
            <a:avLst/>
          </a:prstGeom>
        </p:spPr>
      </p:pic>
      <p:pic>
        <p:nvPicPr>
          <p:cNvPr id="13" name="Picture 2" descr="Meme: &quot;НЕ ПРОБЛЕМА А ПРОБЛЕМИЩЕ!!!&quot; - All Templates - Meme-arsenal.com"/>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90002" y="1167416"/>
            <a:ext cx="2411995" cy="22045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900957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5" y="481752"/>
            <a:ext cx="7725544"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ru-RU" sz="3200" dirty="0" smtClean="0">
                <a:solidFill>
                  <a:schemeClr val="accent1">
                    <a:lumMod val="75000"/>
                  </a:schemeClr>
                </a:solidFill>
                <a:latin typeface="Arial" panose="020B0604020202020204" pitchFamily="34" charset="0"/>
                <a:cs typeface="Arial" panose="020B0604020202020204" pitchFamily="34" charset="0"/>
              </a:rPr>
              <a:t>Предикат</a:t>
            </a:r>
            <a:endParaRPr lang="ru-RU" sz="3200" dirty="0">
              <a:solidFill>
                <a:schemeClr val="accent1">
                  <a:lumMod val="75000"/>
                </a:schemeClr>
              </a:solidFill>
              <a:latin typeface="Arial" panose="020B0604020202020204" pitchFamily="34" charset="0"/>
              <a:cs typeface="Arial" panose="020B0604020202020204" pitchFamily="34" charset="0"/>
            </a:endParaRP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 name="Номер слайда 1"/>
          <p:cNvSpPr>
            <a:spLocks noGrp="1"/>
          </p:cNvSpPr>
          <p:nvPr>
            <p:ph type="sldNum" sz="quarter" idx="12"/>
          </p:nvPr>
        </p:nvSpPr>
        <p:spPr>
          <a:xfrm>
            <a:off x="10513589" y="6356353"/>
            <a:ext cx="1187570" cy="365125"/>
          </a:xfrm>
        </p:spPr>
        <p:txBody>
          <a:bodyPr/>
          <a:lstStyle/>
          <a:p>
            <a:fld id="{9DD0990C-240E-4F6D-96E9-50DBAF192F56}" type="slidenum">
              <a:rPr lang="ru-RU" smtClean="0">
                <a:latin typeface="Arial" panose="020B0604020202020204" pitchFamily="34" charset="0"/>
                <a:cs typeface="Arial" panose="020B0604020202020204" pitchFamily="34" charset="0"/>
              </a:rPr>
              <a:t>9</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p:sp>
        <p:nvSpPr>
          <p:cNvPr id="9" name="Прямоугольник 8"/>
          <p:cNvSpPr/>
          <p:nvPr/>
        </p:nvSpPr>
        <p:spPr>
          <a:xfrm>
            <a:off x="493417" y="1100571"/>
            <a:ext cx="10763419" cy="923330"/>
          </a:xfrm>
          <a:prstGeom prst="rect">
            <a:avLst/>
          </a:prstGeom>
        </p:spPr>
        <p:txBody>
          <a:bodyPr wrap="square">
            <a:spAutoFit/>
          </a:bodyPr>
          <a:lstStyle/>
          <a:p>
            <a:r>
              <a:rPr lang="ru-RU" b="1" dirty="0"/>
              <a:t>Предикат</a:t>
            </a:r>
            <a:r>
              <a:rPr lang="ru-RU" dirty="0"/>
              <a:t> — функция, возвращающая </a:t>
            </a:r>
            <a:r>
              <a:rPr lang="ru-RU" dirty="0" err="1"/>
              <a:t>bool</a:t>
            </a:r>
            <a:r>
              <a:rPr lang="ru-RU" dirty="0"/>
              <a:t>, также это может быть функтор оператор () которого возвращает </a:t>
            </a:r>
            <a:r>
              <a:rPr lang="ru-RU" dirty="0" err="1"/>
              <a:t>bool</a:t>
            </a:r>
            <a:r>
              <a:rPr lang="ru-RU" dirty="0"/>
              <a:t>. Унарный предикат — предикат принимающий 1 аргумент, к примеру !a. Бинарный предикат — предикат, принимающий 2 аргумента, примеры: a&gt;b, a&lt;b и др</a:t>
            </a:r>
            <a:r>
              <a:rPr lang="ru-RU" dirty="0" smtClean="0"/>
              <a:t>.</a:t>
            </a:r>
            <a:endParaRPr lang="ru-RU" dirty="0"/>
          </a:p>
        </p:txBody>
      </p:sp>
      <p:sp>
        <p:nvSpPr>
          <p:cNvPr id="10" name="Прямоугольник 9"/>
          <p:cNvSpPr/>
          <p:nvPr/>
        </p:nvSpPr>
        <p:spPr>
          <a:xfrm>
            <a:off x="493417" y="2074758"/>
            <a:ext cx="6096000" cy="923330"/>
          </a:xfrm>
          <a:prstGeom prst="rect">
            <a:avLst/>
          </a:prstGeom>
        </p:spPr>
        <p:txBody>
          <a:bodyPr>
            <a:spAutoFit/>
          </a:bodyPr>
          <a:lstStyle/>
          <a:p>
            <a:r>
              <a:rPr lang="en-US" dirty="0">
                <a:solidFill>
                  <a:srgbClr val="0000FF"/>
                </a:solidFill>
                <a:latin typeface="Consolas" panose="020B0609020204030204" pitchFamily="49" charset="0"/>
              </a:rPr>
              <a:t>bool</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compareMyInt</a:t>
            </a:r>
            <a:r>
              <a:rPr lang="en-US" dirty="0">
                <a:solidFill>
                  <a:srgbClr val="000000"/>
                </a:solidFill>
                <a:latin typeface="Consolas" panose="020B0609020204030204" pitchFamily="49" charset="0"/>
              </a:rPr>
              <a:t>(</a:t>
            </a:r>
            <a:r>
              <a:rPr lang="en-US" dirty="0" err="1">
                <a:solidFill>
                  <a:srgbClr val="000000"/>
                </a:solidFill>
                <a:latin typeface="Consolas" panose="020B0609020204030204" pitchFamily="49" charset="0"/>
              </a:rPr>
              <a:t>MyInt</a:t>
            </a:r>
            <a:r>
              <a:rPr lang="en-US" dirty="0">
                <a:solidFill>
                  <a:srgbClr val="0000FF"/>
                </a:solidFill>
                <a:latin typeface="Consolas" panose="020B0609020204030204" pitchFamily="49" charset="0"/>
              </a:rPr>
              <a:t>&amp;</a:t>
            </a:r>
            <a:r>
              <a:rPr lang="en-US" dirty="0">
                <a:solidFill>
                  <a:srgbClr val="000000"/>
                </a:solidFill>
                <a:latin typeface="Consolas" panose="020B0609020204030204" pitchFamily="49" charset="0"/>
              </a:rPr>
              <a:t> a, </a:t>
            </a:r>
            <a:r>
              <a:rPr lang="en-US" dirty="0" err="1">
                <a:solidFill>
                  <a:srgbClr val="000000"/>
                </a:solidFill>
                <a:latin typeface="Consolas" panose="020B0609020204030204" pitchFamily="49" charset="0"/>
              </a:rPr>
              <a:t>MyInt</a:t>
            </a:r>
            <a:r>
              <a:rPr lang="en-US" dirty="0">
                <a:solidFill>
                  <a:srgbClr val="0000FF"/>
                </a:solidFill>
                <a:latin typeface="Consolas" panose="020B0609020204030204" pitchFamily="49" charset="0"/>
              </a:rPr>
              <a:t>&amp;</a:t>
            </a:r>
            <a:r>
              <a:rPr lang="en-US" dirty="0">
                <a:solidFill>
                  <a:srgbClr val="000000"/>
                </a:solidFill>
                <a:latin typeface="Consolas" panose="020B0609020204030204" pitchFamily="49" charset="0"/>
              </a:rPr>
              <a:t> b){</a:t>
            </a:r>
          </a:p>
          <a:p>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return</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a.getValue</a:t>
            </a:r>
            <a:r>
              <a:rPr lang="en-US" dirty="0">
                <a:solidFill>
                  <a:srgbClr val="000000"/>
                </a:solidFill>
                <a:latin typeface="Consolas" panose="020B0609020204030204" pitchFamily="49" charset="0"/>
              </a:rPr>
              <a:t>() &gt; </a:t>
            </a:r>
            <a:r>
              <a:rPr lang="en-US" dirty="0" err="1">
                <a:solidFill>
                  <a:srgbClr val="000000"/>
                </a:solidFill>
                <a:latin typeface="Consolas" panose="020B0609020204030204" pitchFamily="49" charset="0"/>
              </a:rPr>
              <a:t>b.getValue</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a:t>
            </a:r>
            <a:endParaRPr lang="en-US" b="0" dirty="0">
              <a:solidFill>
                <a:srgbClr val="000000"/>
              </a:solidFill>
              <a:effectLst/>
              <a:latin typeface="Consolas" panose="020B0609020204030204" pitchFamily="49" charset="0"/>
            </a:endParaRPr>
          </a:p>
        </p:txBody>
      </p:sp>
      <p:sp>
        <p:nvSpPr>
          <p:cNvPr id="11" name="Прямоугольник 10"/>
          <p:cNvSpPr/>
          <p:nvPr/>
        </p:nvSpPr>
        <p:spPr>
          <a:xfrm>
            <a:off x="493417" y="3048945"/>
            <a:ext cx="6096000" cy="3693319"/>
          </a:xfrm>
          <a:prstGeom prst="rect">
            <a:avLst/>
          </a:prstGeom>
        </p:spPr>
        <p:txBody>
          <a:bodyPr>
            <a:spAutoFit/>
          </a:bodyPr>
          <a:lstStyle/>
          <a:p>
            <a:r>
              <a:rPr lang="en-US" dirty="0" err="1">
                <a:solidFill>
                  <a:srgbClr val="0000FF"/>
                </a:solidFill>
                <a:latin typeface="Consolas" panose="020B0609020204030204" pitchFamily="49" charset="0"/>
              </a:rPr>
              <a:t>int</a:t>
            </a:r>
            <a:r>
              <a:rPr lang="en-US" dirty="0">
                <a:solidFill>
                  <a:srgbClr val="000000"/>
                </a:solidFill>
                <a:latin typeface="Consolas" panose="020B0609020204030204" pitchFamily="49" charset="0"/>
              </a:rPr>
              <a:t> main(){</a:t>
            </a:r>
          </a:p>
          <a:p>
            <a:r>
              <a:rPr lang="en-US" dirty="0">
                <a:solidFill>
                  <a:srgbClr val="000000"/>
                </a:solidFill>
                <a:latin typeface="Consolas" panose="020B0609020204030204" pitchFamily="49" charset="0"/>
              </a:rPr>
              <a:t>    vector&lt;</a:t>
            </a:r>
            <a:r>
              <a:rPr lang="en-US" dirty="0" err="1">
                <a:solidFill>
                  <a:srgbClr val="000000"/>
                </a:solidFill>
                <a:latin typeface="Consolas" panose="020B0609020204030204" pitchFamily="49" charset="0"/>
              </a:rPr>
              <a:t>MyInt</a:t>
            </a:r>
            <a:r>
              <a:rPr lang="en-US" dirty="0">
                <a:solidFill>
                  <a:srgbClr val="000000"/>
                </a:solidFill>
                <a:latin typeface="Consolas" panose="020B0609020204030204" pitchFamily="49" charset="0"/>
              </a:rPr>
              <a:t>&gt; v(</a:t>
            </a:r>
            <a:r>
              <a:rPr lang="en-US" dirty="0">
                <a:solidFill>
                  <a:srgbClr val="098658"/>
                </a:solidFill>
                <a:latin typeface="Consolas" panose="020B0609020204030204" pitchFamily="49" charset="0"/>
              </a:rPr>
              <a:t>10</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for</a:t>
            </a:r>
            <a:r>
              <a:rPr lang="en-US" dirty="0">
                <a:solidFill>
                  <a:srgbClr val="000000"/>
                </a:solidFill>
                <a:latin typeface="Consolas" panose="020B0609020204030204" pitchFamily="49" charset="0"/>
              </a:rPr>
              <a:t>(</a:t>
            </a:r>
            <a:r>
              <a:rPr lang="en-US" dirty="0">
                <a:solidFill>
                  <a:srgbClr val="0000FF"/>
                </a:solidFill>
                <a:latin typeface="Consolas" panose="020B0609020204030204" pitchFamily="49" charset="0"/>
              </a:rPr>
              <a:t>auto</a:t>
            </a:r>
            <a:r>
              <a:rPr lang="en-US" dirty="0">
                <a:solidFill>
                  <a:srgbClr val="000000"/>
                </a:solidFill>
                <a:latin typeface="Consolas" panose="020B0609020204030204" pitchFamily="49" charset="0"/>
              </a:rPr>
              <a:t>&amp; el: v){</a:t>
            </a:r>
          </a:p>
          <a:p>
            <a:r>
              <a:rPr lang="en-US" dirty="0">
                <a:solidFill>
                  <a:srgbClr val="000000"/>
                </a:solidFill>
                <a:latin typeface="Consolas" panose="020B0609020204030204" pitchFamily="49" charset="0"/>
              </a:rPr>
              <a:t>        el = -</a:t>
            </a:r>
            <a:r>
              <a:rPr lang="en-US" dirty="0">
                <a:solidFill>
                  <a:srgbClr val="098658"/>
                </a:solidFill>
                <a:latin typeface="Consolas" panose="020B0609020204030204" pitchFamily="49" charset="0"/>
              </a:rPr>
              <a:t>50</a:t>
            </a:r>
            <a:r>
              <a:rPr lang="en-US" dirty="0">
                <a:solidFill>
                  <a:srgbClr val="000000"/>
                </a:solidFill>
                <a:latin typeface="Consolas" panose="020B0609020204030204" pitchFamily="49" charset="0"/>
              </a:rPr>
              <a:t> + rand() % </a:t>
            </a:r>
            <a:r>
              <a:rPr lang="en-US" dirty="0">
                <a:solidFill>
                  <a:srgbClr val="098658"/>
                </a:solidFill>
                <a:latin typeface="Consolas" panose="020B0609020204030204" pitchFamily="49" charset="0"/>
              </a:rPr>
              <a:t>100</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cout</a:t>
            </a:r>
            <a:r>
              <a:rPr lang="en-US" dirty="0">
                <a:solidFill>
                  <a:srgbClr val="000000"/>
                </a:solidFill>
                <a:latin typeface="Consolas" panose="020B0609020204030204" pitchFamily="49" charset="0"/>
              </a:rPr>
              <a:t> &lt;&lt; el &lt;&lt; </a:t>
            </a:r>
            <a:r>
              <a:rPr lang="en-US" dirty="0">
                <a:solidFill>
                  <a:srgbClr val="A31515"/>
                </a:solidFill>
                <a:latin typeface="Consolas" panose="020B0609020204030204" pitchFamily="49" charset="0"/>
              </a:rPr>
              <a:t>", "</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cout</a:t>
            </a:r>
            <a:r>
              <a:rPr lang="en-US" dirty="0">
                <a:solidFill>
                  <a:srgbClr val="000000"/>
                </a:solidFill>
                <a:latin typeface="Consolas" panose="020B0609020204030204" pitchFamily="49" charset="0"/>
              </a:rPr>
              <a:t> &lt;&lt; </a:t>
            </a:r>
            <a:r>
              <a:rPr lang="en-US" dirty="0" err="1">
                <a:solidFill>
                  <a:srgbClr val="000000"/>
                </a:solidFill>
                <a:latin typeface="Consolas" panose="020B0609020204030204" pitchFamily="49" charset="0"/>
              </a:rPr>
              <a:t>endl</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sort(</a:t>
            </a:r>
            <a:r>
              <a:rPr lang="en-US" dirty="0" err="1">
                <a:solidFill>
                  <a:srgbClr val="000000"/>
                </a:solidFill>
                <a:latin typeface="Consolas" panose="020B0609020204030204" pitchFamily="49" charset="0"/>
              </a:rPr>
              <a:t>v.begin</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v.end</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compareMyInt</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for</a:t>
            </a:r>
            <a:r>
              <a:rPr lang="en-US" dirty="0">
                <a:solidFill>
                  <a:srgbClr val="000000"/>
                </a:solidFill>
                <a:latin typeface="Consolas" panose="020B0609020204030204" pitchFamily="49" charset="0"/>
              </a:rPr>
              <a:t>(</a:t>
            </a:r>
            <a:r>
              <a:rPr lang="en-US" dirty="0">
                <a:solidFill>
                  <a:srgbClr val="0000FF"/>
                </a:solidFill>
                <a:latin typeface="Consolas" panose="020B0609020204030204" pitchFamily="49" charset="0"/>
              </a:rPr>
              <a:t>auto</a:t>
            </a:r>
            <a:r>
              <a:rPr lang="en-US" dirty="0">
                <a:solidFill>
                  <a:srgbClr val="000000"/>
                </a:solidFill>
                <a:latin typeface="Consolas" panose="020B0609020204030204" pitchFamily="49" charset="0"/>
              </a:rPr>
              <a:t> el: v){</a:t>
            </a:r>
          </a:p>
          <a:p>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cout</a:t>
            </a:r>
            <a:r>
              <a:rPr lang="en-US" dirty="0">
                <a:solidFill>
                  <a:srgbClr val="000000"/>
                </a:solidFill>
                <a:latin typeface="Consolas" panose="020B0609020204030204" pitchFamily="49" charset="0"/>
              </a:rPr>
              <a:t> &lt;&lt; el &lt;&lt; </a:t>
            </a:r>
            <a:r>
              <a:rPr lang="en-US" dirty="0">
                <a:solidFill>
                  <a:srgbClr val="A31515"/>
                </a:solidFill>
                <a:latin typeface="Consolas" panose="020B0609020204030204" pitchFamily="49" charset="0"/>
              </a:rPr>
              <a:t>", "</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cout</a:t>
            </a:r>
            <a:r>
              <a:rPr lang="en-US" dirty="0">
                <a:solidFill>
                  <a:srgbClr val="000000"/>
                </a:solidFill>
                <a:latin typeface="Consolas" panose="020B0609020204030204" pitchFamily="49" charset="0"/>
              </a:rPr>
              <a:t> &lt;&lt; </a:t>
            </a:r>
            <a:r>
              <a:rPr lang="en-US" dirty="0" err="1">
                <a:solidFill>
                  <a:srgbClr val="000000"/>
                </a:solidFill>
                <a:latin typeface="Consolas" panose="020B0609020204030204" pitchFamily="49" charset="0"/>
              </a:rPr>
              <a:t>endl</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a:t>
            </a:r>
            <a:endParaRPr lang="en-US" b="0" dirty="0">
              <a:solidFill>
                <a:srgbClr val="000000"/>
              </a:solidFill>
              <a:effectLst/>
              <a:latin typeface="Consolas" panose="020B0609020204030204" pitchFamily="49" charset="0"/>
            </a:endParaRPr>
          </a:p>
        </p:txBody>
      </p:sp>
      <p:sp>
        <p:nvSpPr>
          <p:cNvPr id="12" name="Прямоугольник 11"/>
          <p:cNvSpPr/>
          <p:nvPr/>
        </p:nvSpPr>
        <p:spPr>
          <a:xfrm>
            <a:off x="7322428" y="4572438"/>
            <a:ext cx="3934408" cy="646331"/>
          </a:xfrm>
          <a:prstGeom prst="rect">
            <a:avLst/>
          </a:prstGeom>
        </p:spPr>
        <p:txBody>
          <a:bodyPr wrap="square">
            <a:spAutoFit/>
          </a:bodyPr>
          <a:lstStyle/>
          <a:p>
            <a:r>
              <a:rPr lang="ru-RU" dirty="0"/>
              <a:t>-9, 17, -16, -50, 19, -26, 28, 8, 12, 14, </a:t>
            </a:r>
          </a:p>
          <a:p>
            <a:r>
              <a:rPr lang="ru-RU" dirty="0"/>
              <a:t>28, 19, 17, 14, 12, 8, -9, -16, -26, -50,</a:t>
            </a:r>
          </a:p>
        </p:txBody>
      </p:sp>
      <p:cxnSp>
        <p:nvCxnSpPr>
          <p:cNvPr id="13" name="Прямая соединительная линия 12"/>
          <p:cNvCxnSpPr/>
          <p:nvPr/>
        </p:nvCxnSpPr>
        <p:spPr>
          <a:xfrm>
            <a:off x="1110766" y="5292155"/>
            <a:ext cx="4889241" cy="9331"/>
          </a:xfrm>
          <a:prstGeom prst="line">
            <a:avLst/>
          </a:prstGeom>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1105629584"/>
      </p:ext>
    </p:extLst>
  </p:cSld>
  <p:clrMapOvr>
    <a:masterClrMapping/>
  </p:clrMapOvr>
  <p:timing>
    <p:tnLst>
      <p:par>
        <p:cTn id="1" dur="indefinite" restart="never" nodeType="tmRoot"/>
      </p:par>
    </p:tnLst>
  </p:timing>
</p:sld>
</file>

<file path=ppt/theme/theme1.xml><?xml version="1.0" encoding="utf-8"?>
<a:theme xmlns:a="http://schemas.openxmlformats.org/drawingml/2006/main" name="Тема Office">
  <a:themeElements>
    <a:clrScheme name="Тема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Тема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Тема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2501</TotalTime>
  <Words>979</Words>
  <Application>Microsoft Office PowerPoint</Application>
  <PresentationFormat>Широкоэкранный</PresentationFormat>
  <Paragraphs>332</Paragraphs>
  <Slides>24</Slides>
  <Notes>0</Notes>
  <HiddenSlides>0</HiddenSlides>
  <MMClips>0</MMClips>
  <ScaleCrop>false</ScaleCrop>
  <HeadingPairs>
    <vt:vector size="6" baseType="variant">
      <vt:variant>
        <vt:lpstr>Использованные шрифты</vt:lpstr>
      </vt:variant>
      <vt:variant>
        <vt:i4>5</vt:i4>
      </vt:variant>
      <vt:variant>
        <vt:lpstr>Тема</vt:lpstr>
      </vt:variant>
      <vt:variant>
        <vt:i4>1</vt:i4>
      </vt:variant>
      <vt:variant>
        <vt:lpstr>Заголовки слайдов</vt:lpstr>
      </vt:variant>
      <vt:variant>
        <vt:i4>24</vt:i4>
      </vt:variant>
    </vt:vector>
  </HeadingPairs>
  <TitlesOfParts>
    <vt:vector size="30" baseType="lpstr">
      <vt:lpstr>Arial</vt:lpstr>
      <vt:lpstr>Calibri</vt:lpstr>
      <vt:lpstr>Calibri Light</vt:lpstr>
      <vt:lpstr>Consolas</vt:lpstr>
      <vt:lpstr>Roboto</vt:lpstr>
      <vt:lpstr>Тема Office</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Пользователь Windows</dc:creator>
  <cp:lastModifiedBy>Пысин Максим Дмитриевич</cp:lastModifiedBy>
  <cp:revision>319</cp:revision>
  <dcterms:created xsi:type="dcterms:W3CDTF">2018-10-31T17:08:02Z</dcterms:created>
  <dcterms:modified xsi:type="dcterms:W3CDTF">2022-11-05T13:28:59Z</dcterms:modified>
</cp:coreProperties>
</file>